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3" r:id="rId1"/>
  </p:sldMasterIdLst>
  <p:notesMasterIdLst>
    <p:notesMasterId r:id="rId44"/>
  </p:notesMasterIdLst>
  <p:sldIdLst>
    <p:sldId id="302" r:id="rId2"/>
    <p:sldId id="257" r:id="rId3"/>
    <p:sldId id="303" r:id="rId4"/>
    <p:sldId id="258" r:id="rId5"/>
    <p:sldId id="286" r:id="rId6"/>
    <p:sldId id="304" r:id="rId7"/>
    <p:sldId id="305" r:id="rId8"/>
    <p:sldId id="308" r:id="rId9"/>
    <p:sldId id="306" r:id="rId10"/>
    <p:sldId id="307" r:id="rId11"/>
    <p:sldId id="334" r:id="rId12"/>
    <p:sldId id="335" r:id="rId13"/>
    <p:sldId id="265" r:id="rId14"/>
    <p:sldId id="310" r:id="rId15"/>
    <p:sldId id="311" r:id="rId16"/>
    <p:sldId id="312" r:id="rId17"/>
    <p:sldId id="313" r:id="rId18"/>
    <p:sldId id="336" r:id="rId19"/>
    <p:sldId id="309" r:id="rId20"/>
    <p:sldId id="337" r:id="rId21"/>
    <p:sldId id="338" r:id="rId22"/>
    <p:sldId id="288" r:id="rId23"/>
    <p:sldId id="339" r:id="rId24"/>
    <p:sldId id="289" r:id="rId25"/>
    <p:sldId id="314" r:id="rId26"/>
    <p:sldId id="316" r:id="rId27"/>
    <p:sldId id="317" r:id="rId28"/>
    <p:sldId id="318" r:id="rId29"/>
    <p:sldId id="319" r:id="rId30"/>
    <p:sldId id="320" r:id="rId31"/>
    <p:sldId id="321" r:id="rId32"/>
    <p:sldId id="340" r:id="rId33"/>
    <p:sldId id="322" r:id="rId34"/>
    <p:sldId id="323" r:id="rId35"/>
    <p:sldId id="324" r:id="rId36"/>
    <p:sldId id="325" r:id="rId37"/>
    <p:sldId id="326" r:id="rId38"/>
    <p:sldId id="327" r:id="rId39"/>
    <p:sldId id="331" r:id="rId40"/>
    <p:sldId id="270" r:id="rId41"/>
    <p:sldId id="332" r:id="rId42"/>
    <p:sldId id="33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mar Gourabh" initials="K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C5369-2545-4397-B43E-969F376B7CC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15A0A0B-91C5-44A7-86AB-68D7BBB4A4EA}">
      <dgm:prSet/>
      <dgm:spPr/>
      <dgm:t>
        <a:bodyPr/>
        <a:lstStyle/>
        <a:p>
          <a:pPr>
            <a:lnSpc>
              <a:spcPct val="100000"/>
            </a:lnSpc>
          </a:pPr>
          <a:r>
            <a:rPr lang="en-US"/>
            <a:t>Using a Random Forest Model, I have successfully predicted the comments given in the test data to be Negative vs Non-Negative (Positive and Neutral).</a:t>
          </a:r>
        </a:p>
      </dgm:t>
    </dgm:pt>
    <dgm:pt modelId="{E48FBE19-77EC-413F-9F03-B218822F5B8F}" type="parTrans" cxnId="{ECA57785-E0DC-49B9-9E97-6BA2E9736212}">
      <dgm:prSet/>
      <dgm:spPr/>
      <dgm:t>
        <a:bodyPr/>
        <a:lstStyle/>
        <a:p>
          <a:endParaRPr lang="en-US"/>
        </a:p>
      </dgm:t>
    </dgm:pt>
    <dgm:pt modelId="{D49F9A92-ECF7-4A85-9AEF-916FC00AFE59}" type="sibTrans" cxnId="{ECA57785-E0DC-49B9-9E97-6BA2E9736212}">
      <dgm:prSet/>
      <dgm:spPr/>
      <dgm:t>
        <a:bodyPr/>
        <a:lstStyle/>
        <a:p>
          <a:pPr>
            <a:lnSpc>
              <a:spcPct val="100000"/>
            </a:lnSpc>
          </a:pPr>
          <a:endParaRPr lang="en-US"/>
        </a:p>
      </dgm:t>
    </dgm:pt>
    <dgm:pt modelId="{6A7EAE9C-7357-4101-9298-EF8CD7D62AB1}">
      <dgm:prSet/>
      <dgm:spPr/>
      <dgm:t>
        <a:bodyPr/>
        <a:lstStyle/>
        <a:p>
          <a:pPr>
            <a:lnSpc>
              <a:spcPct val="100000"/>
            </a:lnSpc>
          </a:pPr>
          <a:r>
            <a:rPr lang="en-US"/>
            <a:t>Limitations:</a:t>
          </a:r>
        </a:p>
      </dgm:t>
    </dgm:pt>
    <dgm:pt modelId="{4E8FCBD1-06C4-4E45-A80B-070342B571FF}" type="parTrans" cxnId="{FB812A85-9545-4806-AF65-229AF90A920F}">
      <dgm:prSet/>
      <dgm:spPr/>
      <dgm:t>
        <a:bodyPr/>
        <a:lstStyle/>
        <a:p>
          <a:endParaRPr lang="en-US"/>
        </a:p>
      </dgm:t>
    </dgm:pt>
    <dgm:pt modelId="{6E9D5DCF-FC1E-46F8-A443-AA83B253D6E6}" type="sibTrans" cxnId="{FB812A85-9545-4806-AF65-229AF90A920F}">
      <dgm:prSet/>
      <dgm:spPr/>
      <dgm:t>
        <a:bodyPr/>
        <a:lstStyle/>
        <a:p>
          <a:pPr>
            <a:lnSpc>
              <a:spcPct val="100000"/>
            </a:lnSpc>
          </a:pPr>
          <a:endParaRPr lang="en-US"/>
        </a:p>
      </dgm:t>
    </dgm:pt>
    <dgm:pt modelId="{4B4AE8E2-7A9A-4548-9A05-90FD14A6C365}">
      <dgm:prSet/>
      <dgm:spPr/>
      <dgm:t>
        <a:bodyPr/>
        <a:lstStyle/>
        <a:p>
          <a:pPr>
            <a:lnSpc>
              <a:spcPct val="100000"/>
            </a:lnSpc>
          </a:pPr>
          <a:r>
            <a:rPr lang="en-US"/>
            <a:t>Some of the limitations can be:</a:t>
          </a:r>
        </a:p>
      </dgm:t>
    </dgm:pt>
    <dgm:pt modelId="{0C073E61-D549-4BAD-BE8C-873BF578B789}" type="parTrans" cxnId="{B033855E-4471-4FD7-9416-8BAE16A2DC21}">
      <dgm:prSet/>
      <dgm:spPr/>
      <dgm:t>
        <a:bodyPr/>
        <a:lstStyle/>
        <a:p>
          <a:endParaRPr lang="en-US"/>
        </a:p>
      </dgm:t>
    </dgm:pt>
    <dgm:pt modelId="{40D7A5E5-9934-4827-BA2B-EE3F31C97091}" type="sibTrans" cxnId="{B033855E-4471-4FD7-9416-8BAE16A2DC21}">
      <dgm:prSet/>
      <dgm:spPr/>
      <dgm:t>
        <a:bodyPr/>
        <a:lstStyle/>
        <a:p>
          <a:pPr>
            <a:lnSpc>
              <a:spcPct val="100000"/>
            </a:lnSpc>
          </a:pPr>
          <a:endParaRPr lang="en-US"/>
        </a:p>
      </dgm:t>
    </dgm:pt>
    <dgm:pt modelId="{F980983E-5FCE-45F6-90F0-DA20F0AEE35F}">
      <dgm:prSet/>
      <dgm:spPr/>
      <dgm:t>
        <a:bodyPr/>
        <a:lstStyle/>
        <a:p>
          <a:pPr>
            <a:lnSpc>
              <a:spcPct val="100000"/>
            </a:lnSpc>
          </a:pPr>
          <a:r>
            <a:rPr lang="en-US"/>
            <a:t>The model might not be able to understand sarcasm.</a:t>
          </a:r>
        </a:p>
      </dgm:t>
    </dgm:pt>
    <dgm:pt modelId="{418E7AF5-312A-4835-97BD-22A582ED6338}" type="parTrans" cxnId="{60A8B036-DE56-47BC-8D68-0CF6FCF5463A}">
      <dgm:prSet/>
      <dgm:spPr/>
      <dgm:t>
        <a:bodyPr/>
        <a:lstStyle/>
        <a:p>
          <a:endParaRPr lang="en-US"/>
        </a:p>
      </dgm:t>
    </dgm:pt>
    <dgm:pt modelId="{16DF9D68-5822-4545-A298-E1ABD851FD02}" type="sibTrans" cxnId="{60A8B036-DE56-47BC-8D68-0CF6FCF5463A}">
      <dgm:prSet/>
      <dgm:spPr/>
      <dgm:t>
        <a:bodyPr/>
        <a:lstStyle/>
        <a:p>
          <a:pPr>
            <a:lnSpc>
              <a:spcPct val="100000"/>
            </a:lnSpc>
          </a:pPr>
          <a:endParaRPr lang="en-US"/>
        </a:p>
      </dgm:t>
    </dgm:pt>
    <dgm:pt modelId="{E820D06C-BC06-4EEE-8B2E-8600ABE05769}">
      <dgm:prSet/>
      <dgm:spPr/>
      <dgm:t>
        <a:bodyPr/>
        <a:lstStyle/>
        <a:p>
          <a:pPr>
            <a:lnSpc>
              <a:spcPct val="100000"/>
            </a:lnSpc>
          </a:pPr>
          <a:r>
            <a:rPr lang="en-US"/>
            <a:t>Sometimes non-negative comments can be wrongly classified as negative ones, leading to loss of constructive feedback or comments.</a:t>
          </a:r>
        </a:p>
      </dgm:t>
    </dgm:pt>
    <dgm:pt modelId="{D455E2C7-EC74-4732-B011-71C37DC4271B}" type="parTrans" cxnId="{820B8E1E-6217-4393-97D2-4296AC1540B1}">
      <dgm:prSet/>
      <dgm:spPr/>
      <dgm:t>
        <a:bodyPr/>
        <a:lstStyle/>
        <a:p>
          <a:endParaRPr lang="en-US"/>
        </a:p>
      </dgm:t>
    </dgm:pt>
    <dgm:pt modelId="{BD6B0998-1609-4C7A-B9C3-5220CDEF1394}" type="sibTrans" cxnId="{820B8E1E-6217-4393-97D2-4296AC1540B1}">
      <dgm:prSet/>
      <dgm:spPr/>
      <dgm:t>
        <a:bodyPr/>
        <a:lstStyle/>
        <a:p>
          <a:endParaRPr lang="en-US"/>
        </a:p>
      </dgm:t>
    </dgm:pt>
    <dgm:pt modelId="{1A3F9C82-BFD4-46E3-9EE5-9B2E55717F36}" type="pres">
      <dgm:prSet presAssocID="{D55C5369-2545-4397-B43E-969F376B7CCD}" presName="root" presStyleCnt="0">
        <dgm:presLayoutVars>
          <dgm:dir/>
          <dgm:resizeHandles val="exact"/>
        </dgm:presLayoutVars>
      </dgm:prSet>
      <dgm:spPr/>
    </dgm:pt>
    <dgm:pt modelId="{5C8C5ABE-F070-4D1F-80C2-1792791E2167}" type="pres">
      <dgm:prSet presAssocID="{315A0A0B-91C5-44A7-86AB-68D7BBB4A4EA}" presName="compNode" presStyleCnt="0"/>
      <dgm:spPr/>
    </dgm:pt>
    <dgm:pt modelId="{14ABD233-ACE9-4F3C-83F5-B5CA212BA3B7}" type="pres">
      <dgm:prSet presAssocID="{315A0A0B-91C5-44A7-86AB-68D7BBB4A4EA}" presName="bgRect" presStyleLbl="bgShp" presStyleIdx="0" presStyleCnt="5"/>
      <dgm:spPr/>
    </dgm:pt>
    <dgm:pt modelId="{38B77403-B653-4025-9FAA-0497A82CE45F}" type="pres">
      <dgm:prSet presAssocID="{315A0A0B-91C5-44A7-86AB-68D7BBB4A4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0A0426BE-9538-4460-A519-4C14B18FA23E}" type="pres">
      <dgm:prSet presAssocID="{315A0A0B-91C5-44A7-86AB-68D7BBB4A4EA}" presName="spaceRect" presStyleCnt="0"/>
      <dgm:spPr/>
    </dgm:pt>
    <dgm:pt modelId="{C74B26F7-7C4B-4C79-AAEE-F19189EB7FC4}" type="pres">
      <dgm:prSet presAssocID="{315A0A0B-91C5-44A7-86AB-68D7BBB4A4EA}" presName="parTx" presStyleLbl="revTx" presStyleIdx="0" presStyleCnt="5">
        <dgm:presLayoutVars>
          <dgm:chMax val="0"/>
          <dgm:chPref val="0"/>
        </dgm:presLayoutVars>
      </dgm:prSet>
      <dgm:spPr/>
    </dgm:pt>
    <dgm:pt modelId="{CE6F4106-F795-4FE2-8535-A6B645E1A66E}" type="pres">
      <dgm:prSet presAssocID="{D49F9A92-ECF7-4A85-9AEF-916FC00AFE59}" presName="sibTrans" presStyleCnt="0"/>
      <dgm:spPr/>
    </dgm:pt>
    <dgm:pt modelId="{05D34B6E-8759-4606-B8B9-BDD35CADC780}" type="pres">
      <dgm:prSet presAssocID="{6A7EAE9C-7357-4101-9298-EF8CD7D62AB1}" presName="compNode" presStyleCnt="0"/>
      <dgm:spPr/>
    </dgm:pt>
    <dgm:pt modelId="{86428EBD-ABF4-4FF6-906E-85CCC47A06B2}" type="pres">
      <dgm:prSet presAssocID="{6A7EAE9C-7357-4101-9298-EF8CD7D62AB1}" presName="bgRect" presStyleLbl="bgShp" presStyleIdx="1" presStyleCnt="5"/>
      <dgm:spPr/>
    </dgm:pt>
    <dgm:pt modelId="{DB7DA391-1C71-47AA-B7EE-7A1C90B8119E}" type="pres">
      <dgm:prSet presAssocID="{6A7EAE9C-7357-4101-9298-EF8CD7D62A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4E2DB59D-4F19-4D2C-9C33-29F79C9E0BCB}" type="pres">
      <dgm:prSet presAssocID="{6A7EAE9C-7357-4101-9298-EF8CD7D62AB1}" presName="spaceRect" presStyleCnt="0"/>
      <dgm:spPr/>
    </dgm:pt>
    <dgm:pt modelId="{2A404B55-796C-4132-92CF-2C7090D3BF15}" type="pres">
      <dgm:prSet presAssocID="{6A7EAE9C-7357-4101-9298-EF8CD7D62AB1}" presName="parTx" presStyleLbl="revTx" presStyleIdx="1" presStyleCnt="5">
        <dgm:presLayoutVars>
          <dgm:chMax val="0"/>
          <dgm:chPref val="0"/>
        </dgm:presLayoutVars>
      </dgm:prSet>
      <dgm:spPr/>
    </dgm:pt>
    <dgm:pt modelId="{868CDE41-C7C6-4009-89D6-AF22E341EBF0}" type="pres">
      <dgm:prSet presAssocID="{6E9D5DCF-FC1E-46F8-A443-AA83B253D6E6}" presName="sibTrans" presStyleCnt="0"/>
      <dgm:spPr/>
    </dgm:pt>
    <dgm:pt modelId="{5ED670BE-0631-488C-972A-099B479B8E7E}" type="pres">
      <dgm:prSet presAssocID="{4B4AE8E2-7A9A-4548-9A05-90FD14A6C365}" presName="compNode" presStyleCnt="0"/>
      <dgm:spPr/>
    </dgm:pt>
    <dgm:pt modelId="{8EFC7768-69FE-496A-8A76-769C7B112503}" type="pres">
      <dgm:prSet presAssocID="{4B4AE8E2-7A9A-4548-9A05-90FD14A6C365}" presName="bgRect" presStyleLbl="bgShp" presStyleIdx="2" presStyleCnt="5"/>
      <dgm:spPr/>
    </dgm:pt>
    <dgm:pt modelId="{9456C7FC-CF98-4880-AA91-763D3C8C647C}" type="pres">
      <dgm:prSet presAssocID="{4B4AE8E2-7A9A-4548-9A05-90FD14A6C36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C2EB3E4F-2CE0-40D3-847C-07FBCD8DF411}" type="pres">
      <dgm:prSet presAssocID="{4B4AE8E2-7A9A-4548-9A05-90FD14A6C365}" presName="spaceRect" presStyleCnt="0"/>
      <dgm:spPr/>
    </dgm:pt>
    <dgm:pt modelId="{EFCB692E-F566-4C5E-84A6-059F1E58B86F}" type="pres">
      <dgm:prSet presAssocID="{4B4AE8E2-7A9A-4548-9A05-90FD14A6C365}" presName="parTx" presStyleLbl="revTx" presStyleIdx="2" presStyleCnt="5">
        <dgm:presLayoutVars>
          <dgm:chMax val="0"/>
          <dgm:chPref val="0"/>
        </dgm:presLayoutVars>
      </dgm:prSet>
      <dgm:spPr/>
    </dgm:pt>
    <dgm:pt modelId="{9AD8CF6B-25B5-413E-9AC9-9C0872585B62}" type="pres">
      <dgm:prSet presAssocID="{40D7A5E5-9934-4827-BA2B-EE3F31C97091}" presName="sibTrans" presStyleCnt="0"/>
      <dgm:spPr/>
    </dgm:pt>
    <dgm:pt modelId="{643F90C8-4B67-42F0-9E5C-8DB5BAB63325}" type="pres">
      <dgm:prSet presAssocID="{F980983E-5FCE-45F6-90F0-DA20F0AEE35F}" presName="compNode" presStyleCnt="0"/>
      <dgm:spPr/>
    </dgm:pt>
    <dgm:pt modelId="{9B79BAA3-BF6E-4640-ADB2-0C49693DABE8}" type="pres">
      <dgm:prSet presAssocID="{F980983E-5FCE-45F6-90F0-DA20F0AEE35F}" presName="bgRect" presStyleLbl="bgShp" presStyleIdx="3" presStyleCnt="5"/>
      <dgm:spPr/>
    </dgm:pt>
    <dgm:pt modelId="{81416CE8-1801-4762-83E2-DD8D469D2389}" type="pres">
      <dgm:prSet presAssocID="{F980983E-5FCE-45F6-90F0-DA20F0AEE3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ngry Face with No Fill"/>
        </a:ext>
      </dgm:extLst>
    </dgm:pt>
    <dgm:pt modelId="{590A3675-B2A8-48BD-B2B1-B95B1EF5842A}" type="pres">
      <dgm:prSet presAssocID="{F980983E-5FCE-45F6-90F0-DA20F0AEE35F}" presName="spaceRect" presStyleCnt="0"/>
      <dgm:spPr/>
    </dgm:pt>
    <dgm:pt modelId="{DBAB4D9B-E28B-4D60-9784-EBCBE7B45676}" type="pres">
      <dgm:prSet presAssocID="{F980983E-5FCE-45F6-90F0-DA20F0AEE35F}" presName="parTx" presStyleLbl="revTx" presStyleIdx="3" presStyleCnt="5">
        <dgm:presLayoutVars>
          <dgm:chMax val="0"/>
          <dgm:chPref val="0"/>
        </dgm:presLayoutVars>
      </dgm:prSet>
      <dgm:spPr/>
    </dgm:pt>
    <dgm:pt modelId="{4C83EECC-4251-4BE4-BA27-3233F204A892}" type="pres">
      <dgm:prSet presAssocID="{16DF9D68-5822-4545-A298-E1ABD851FD02}" presName="sibTrans" presStyleCnt="0"/>
      <dgm:spPr/>
    </dgm:pt>
    <dgm:pt modelId="{ECEEB648-453B-4E1A-8075-72BB47D0019C}" type="pres">
      <dgm:prSet presAssocID="{E820D06C-BC06-4EEE-8B2E-8600ABE05769}" presName="compNode" presStyleCnt="0"/>
      <dgm:spPr/>
    </dgm:pt>
    <dgm:pt modelId="{894C4FB0-EB01-4800-917D-BB7B28C4AEE0}" type="pres">
      <dgm:prSet presAssocID="{E820D06C-BC06-4EEE-8B2E-8600ABE05769}" presName="bgRect" presStyleLbl="bgShp" presStyleIdx="4" presStyleCnt="5"/>
      <dgm:spPr/>
    </dgm:pt>
    <dgm:pt modelId="{74828F3E-C276-473A-BD79-28EA2C5A1080}" type="pres">
      <dgm:prSet presAssocID="{E820D06C-BC06-4EEE-8B2E-8600ABE0576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
        </a:ext>
      </dgm:extLst>
    </dgm:pt>
    <dgm:pt modelId="{E92C9A6C-C730-42EC-AD8B-985C7676841E}" type="pres">
      <dgm:prSet presAssocID="{E820D06C-BC06-4EEE-8B2E-8600ABE05769}" presName="spaceRect" presStyleCnt="0"/>
      <dgm:spPr/>
    </dgm:pt>
    <dgm:pt modelId="{2AB21477-6E64-4364-8F8D-C0F9FB8324EB}" type="pres">
      <dgm:prSet presAssocID="{E820D06C-BC06-4EEE-8B2E-8600ABE05769}" presName="parTx" presStyleLbl="revTx" presStyleIdx="4" presStyleCnt="5">
        <dgm:presLayoutVars>
          <dgm:chMax val="0"/>
          <dgm:chPref val="0"/>
        </dgm:presLayoutVars>
      </dgm:prSet>
      <dgm:spPr/>
    </dgm:pt>
  </dgm:ptLst>
  <dgm:cxnLst>
    <dgm:cxn modelId="{820B8E1E-6217-4393-97D2-4296AC1540B1}" srcId="{D55C5369-2545-4397-B43E-969F376B7CCD}" destId="{E820D06C-BC06-4EEE-8B2E-8600ABE05769}" srcOrd="4" destOrd="0" parTransId="{D455E2C7-EC74-4732-B011-71C37DC4271B}" sibTransId="{BD6B0998-1609-4C7A-B9C3-5220CDEF1394}"/>
    <dgm:cxn modelId="{60A8B036-DE56-47BC-8D68-0CF6FCF5463A}" srcId="{D55C5369-2545-4397-B43E-969F376B7CCD}" destId="{F980983E-5FCE-45F6-90F0-DA20F0AEE35F}" srcOrd="3" destOrd="0" parTransId="{418E7AF5-312A-4835-97BD-22A582ED6338}" sibTransId="{16DF9D68-5822-4545-A298-E1ABD851FD02}"/>
    <dgm:cxn modelId="{F19CFC36-0090-4C69-AD15-8A9FEA884FDF}" type="presOf" srcId="{4B4AE8E2-7A9A-4548-9A05-90FD14A6C365}" destId="{EFCB692E-F566-4C5E-84A6-059F1E58B86F}" srcOrd="0" destOrd="0" presId="urn:microsoft.com/office/officeart/2018/2/layout/IconVerticalSolidList"/>
    <dgm:cxn modelId="{71208B5D-D15F-4A84-882C-CE904DEDB4A0}" type="presOf" srcId="{6A7EAE9C-7357-4101-9298-EF8CD7D62AB1}" destId="{2A404B55-796C-4132-92CF-2C7090D3BF15}" srcOrd="0" destOrd="0" presId="urn:microsoft.com/office/officeart/2018/2/layout/IconVerticalSolidList"/>
    <dgm:cxn modelId="{B033855E-4471-4FD7-9416-8BAE16A2DC21}" srcId="{D55C5369-2545-4397-B43E-969F376B7CCD}" destId="{4B4AE8E2-7A9A-4548-9A05-90FD14A6C365}" srcOrd="2" destOrd="0" parTransId="{0C073E61-D549-4BAD-BE8C-873BF578B789}" sibTransId="{40D7A5E5-9934-4827-BA2B-EE3F31C97091}"/>
    <dgm:cxn modelId="{C8FF8466-432A-4EC1-806B-1C78E443772E}" type="presOf" srcId="{D55C5369-2545-4397-B43E-969F376B7CCD}" destId="{1A3F9C82-BFD4-46E3-9EE5-9B2E55717F36}" srcOrd="0" destOrd="0" presId="urn:microsoft.com/office/officeart/2018/2/layout/IconVerticalSolidList"/>
    <dgm:cxn modelId="{FB812A85-9545-4806-AF65-229AF90A920F}" srcId="{D55C5369-2545-4397-B43E-969F376B7CCD}" destId="{6A7EAE9C-7357-4101-9298-EF8CD7D62AB1}" srcOrd="1" destOrd="0" parTransId="{4E8FCBD1-06C4-4E45-A80B-070342B571FF}" sibTransId="{6E9D5DCF-FC1E-46F8-A443-AA83B253D6E6}"/>
    <dgm:cxn modelId="{ECA57785-E0DC-49B9-9E97-6BA2E9736212}" srcId="{D55C5369-2545-4397-B43E-969F376B7CCD}" destId="{315A0A0B-91C5-44A7-86AB-68D7BBB4A4EA}" srcOrd="0" destOrd="0" parTransId="{E48FBE19-77EC-413F-9F03-B218822F5B8F}" sibTransId="{D49F9A92-ECF7-4A85-9AEF-916FC00AFE59}"/>
    <dgm:cxn modelId="{6744EA8E-5F50-4B70-91D4-2836A6203174}" type="presOf" srcId="{315A0A0B-91C5-44A7-86AB-68D7BBB4A4EA}" destId="{C74B26F7-7C4B-4C79-AAEE-F19189EB7FC4}" srcOrd="0" destOrd="0" presId="urn:microsoft.com/office/officeart/2018/2/layout/IconVerticalSolidList"/>
    <dgm:cxn modelId="{3DEEEADA-BE6A-4306-8250-C8B2BCBBC685}" type="presOf" srcId="{E820D06C-BC06-4EEE-8B2E-8600ABE05769}" destId="{2AB21477-6E64-4364-8F8D-C0F9FB8324EB}" srcOrd="0" destOrd="0" presId="urn:microsoft.com/office/officeart/2018/2/layout/IconVerticalSolidList"/>
    <dgm:cxn modelId="{0245D1DC-4852-47D5-A105-FDEFA38B4B75}" type="presOf" srcId="{F980983E-5FCE-45F6-90F0-DA20F0AEE35F}" destId="{DBAB4D9B-E28B-4D60-9784-EBCBE7B45676}" srcOrd="0" destOrd="0" presId="urn:microsoft.com/office/officeart/2018/2/layout/IconVerticalSolidList"/>
    <dgm:cxn modelId="{7C7F4A64-2783-447C-8DE9-03E67C1C92CB}" type="presParOf" srcId="{1A3F9C82-BFD4-46E3-9EE5-9B2E55717F36}" destId="{5C8C5ABE-F070-4D1F-80C2-1792791E2167}" srcOrd="0" destOrd="0" presId="urn:microsoft.com/office/officeart/2018/2/layout/IconVerticalSolidList"/>
    <dgm:cxn modelId="{011CB128-9DE1-4E3D-B546-B4A6F34AA4ED}" type="presParOf" srcId="{5C8C5ABE-F070-4D1F-80C2-1792791E2167}" destId="{14ABD233-ACE9-4F3C-83F5-B5CA212BA3B7}" srcOrd="0" destOrd="0" presId="urn:microsoft.com/office/officeart/2018/2/layout/IconVerticalSolidList"/>
    <dgm:cxn modelId="{34BB11EA-E3C1-4720-94CF-5BD2898FCF04}" type="presParOf" srcId="{5C8C5ABE-F070-4D1F-80C2-1792791E2167}" destId="{38B77403-B653-4025-9FAA-0497A82CE45F}" srcOrd="1" destOrd="0" presId="urn:microsoft.com/office/officeart/2018/2/layout/IconVerticalSolidList"/>
    <dgm:cxn modelId="{81BE60E3-7352-4D74-8826-79343BC85CCB}" type="presParOf" srcId="{5C8C5ABE-F070-4D1F-80C2-1792791E2167}" destId="{0A0426BE-9538-4460-A519-4C14B18FA23E}" srcOrd="2" destOrd="0" presId="urn:microsoft.com/office/officeart/2018/2/layout/IconVerticalSolidList"/>
    <dgm:cxn modelId="{B01784B2-55D1-47B2-BB0D-6D522DC17701}" type="presParOf" srcId="{5C8C5ABE-F070-4D1F-80C2-1792791E2167}" destId="{C74B26F7-7C4B-4C79-AAEE-F19189EB7FC4}" srcOrd="3" destOrd="0" presId="urn:microsoft.com/office/officeart/2018/2/layout/IconVerticalSolidList"/>
    <dgm:cxn modelId="{96BCB236-EA5F-463F-B4A6-BE39D723D9FD}" type="presParOf" srcId="{1A3F9C82-BFD4-46E3-9EE5-9B2E55717F36}" destId="{CE6F4106-F795-4FE2-8535-A6B645E1A66E}" srcOrd="1" destOrd="0" presId="urn:microsoft.com/office/officeart/2018/2/layout/IconVerticalSolidList"/>
    <dgm:cxn modelId="{C6B7352E-1CA8-49D0-B9A2-AA566BDA4E52}" type="presParOf" srcId="{1A3F9C82-BFD4-46E3-9EE5-9B2E55717F36}" destId="{05D34B6E-8759-4606-B8B9-BDD35CADC780}" srcOrd="2" destOrd="0" presId="urn:microsoft.com/office/officeart/2018/2/layout/IconVerticalSolidList"/>
    <dgm:cxn modelId="{97763EA0-908B-4486-92C5-81932C12DFD9}" type="presParOf" srcId="{05D34B6E-8759-4606-B8B9-BDD35CADC780}" destId="{86428EBD-ABF4-4FF6-906E-85CCC47A06B2}" srcOrd="0" destOrd="0" presId="urn:microsoft.com/office/officeart/2018/2/layout/IconVerticalSolidList"/>
    <dgm:cxn modelId="{97AAEB35-7A87-41A5-B073-6F596A4FCD3C}" type="presParOf" srcId="{05D34B6E-8759-4606-B8B9-BDD35CADC780}" destId="{DB7DA391-1C71-47AA-B7EE-7A1C90B8119E}" srcOrd="1" destOrd="0" presId="urn:microsoft.com/office/officeart/2018/2/layout/IconVerticalSolidList"/>
    <dgm:cxn modelId="{38468510-AE0D-4BF5-A95B-D3458C69A21F}" type="presParOf" srcId="{05D34B6E-8759-4606-B8B9-BDD35CADC780}" destId="{4E2DB59D-4F19-4D2C-9C33-29F79C9E0BCB}" srcOrd="2" destOrd="0" presId="urn:microsoft.com/office/officeart/2018/2/layout/IconVerticalSolidList"/>
    <dgm:cxn modelId="{7B0CE2CB-6C85-4178-87D6-EAF9C6B24D8E}" type="presParOf" srcId="{05D34B6E-8759-4606-B8B9-BDD35CADC780}" destId="{2A404B55-796C-4132-92CF-2C7090D3BF15}" srcOrd="3" destOrd="0" presId="urn:microsoft.com/office/officeart/2018/2/layout/IconVerticalSolidList"/>
    <dgm:cxn modelId="{214296C0-A149-4CB0-B672-392C56220C39}" type="presParOf" srcId="{1A3F9C82-BFD4-46E3-9EE5-9B2E55717F36}" destId="{868CDE41-C7C6-4009-89D6-AF22E341EBF0}" srcOrd="3" destOrd="0" presId="urn:microsoft.com/office/officeart/2018/2/layout/IconVerticalSolidList"/>
    <dgm:cxn modelId="{5ABD7750-0058-41D9-A465-D3AFBFED959A}" type="presParOf" srcId="{1A3F9C82-BFD4-46E3-9EE5-9B2E55717F36}" destId="{5ED670BE-0631-488C-972A-099B479B8E7E}" srcOrd="4" destOrd="0" presId="urn:microsoft.com/office/officeart/2018/2/layout/IconVerticalSolidList"/>
    <dgm:cxn modelId="{A7F8BC4C-D391-4153-AE1D-FF4A4D987672}" type="presParOf" srcId="{5ED670BE-0631-488C-972A-099B479B8E7E}" destId="{8EFC7768-69FE-496A-8A76-769C7B112503}" srcOrd="0" destOrd="0" presId="urn:microsoft.com/office/officeart/2018/2/layout/IconVerticalSolidList"/>
    <dgm:cxn modelId="{BAC75BB7-A02C-42B5-A8DC-AA5F45FE4875}" type="presParOf" srcId="{5ED670BE-0631-488C-972A-099B479B8E7E}" destId="{9456C7FC-CF98-4880-AA91-763D3C8C647C}" srcOrd="1" destOrd="0" presId="urn:microsoft.com/office/officeart/2018/2/layout/IconVerticalSolidList"/>
    <dgm:cxn modelId="{C056A84D-CE0D-4F19-9A91-1B62E1EEF91E}" type="presParOf" srcId="{5ED670BE-0631-488C-972A-099B479B8E7E}" destId="{C2EB3E4F-2CE0-40D3-847C-07FBCD8DF411}" srcOrd="2" destOrd="0" presId="urn:microsoft.com/office/officeart/2018/2/layout/IconVerticalSolidList"/>
    <dgm:cxn modelId="{CCA9DC6E-27D6-4FE2-A92A-562CDC14580D}" type="presParOf" srcId="{5ED670BE-0631-488C-972A-099B479B8E7E}" destId="{EFCB692E-F566-4C5E-84A6-059F1E58B86F}" srcOrd="3" destOrd="0" presId="urn:microsoft.com/office/officeart/2018/2/layout/IconVerticalSolidList"/>
    <dgm:cxn modelId="{51BF8180-796C-44B8-A35E-5D8BD85DF560}" type="presParOf" srcId="{1A3F9C82-BFD4-46E3-9EE5-9B2E55717F36}" destId="{9AD8CF6B-25B5-413E-9AC9-9C0872585B62}" srcOrd="5" destOrd="0" presId="urn:microsoft.com/office/officeart/2018/2/layout/IconVerticalSolidList"/>
    <dgm:cxn modelId="{9E4283B0-D5FF-4B90-A757-9C7EBBD04370}" type="presParOf" srcId="{1A3F9C82-BFD4-46E3-9EE5-9B2E55717F36}" destId="{643F90C8-4B67-42F0-9E5C-8DB5BAB63325}" srcOrd="6" destOrd="0" presId="urn:microsoft.com/office/officeart/2018/2/layout/IconVerticalSolidList"/>
    <dgm:cxn modelId="{22723B25-082D-45E9-8449-578BCBD14A36}" type="presParOf" srcId="{643F90C8-4B67-42F0-9E5C-8DB5BAB63325}" destId="{9B79BAA3-BF6E-4640-ADB2-0C49693DABE8}" srcOrd="0" destOrd="0" presId="urn:microsoft.com/office/officeart/2018/2/layout/IconVerticalSolidList"/>
    <dgm:cxn modelId="{632A6335-F87C-4816-8E60-316A3D3C905E}" type="presParOf" srcId="{643F90C8-4B67-42F0-9E5C-8DB5BAB63325}" destId="{81416CE8-1801-4762-83E2-DD8D469D2389}" srcOrd="1" destOrd="0" presId="urn:microsoft.com/office/officeart/2018/2/layout/IconVerticalSolidList"/>
    <dgm:cxn modelId="{3A2ABA33-72C4-4C26-90C8-8EB3397401D1}" type="presParOf" srcId="{643F90C8-4B67-42F0-9E5C-8DB5BAB63325}" destId="{590A3675-B2A8-48BD-B2B1-B95B1EF5842A}" srcOrd="2" destOrd="0" presId="urn:microsoft.com/office/officeart/2018/2/layout/IconVerticalSolidList"/>
    <dgm:cxn modelId="{F42D2D3F-B1F1-4F7C-9248-9BE4D98EDE8F}" type="presParOf" srcId="{643F90C8-4B67-42F0-9E5C-8DB5BAB63325}" destId="{DBAB4D9B-E28B-4D60-9784-EBCBE7B45676}" srcOrd="3" destOrd="0" presId="urn:microsoft.com/office/officeart/2018/2/layout/IconVerticalSolidList"/>
    <dgm:cxn modelId="{5897CF64-07BE-4595-879C-D6B40D319A99}" type="presParOf" srcId="{1A3F9C82-BFD4-46E3-9EE5-9B2E55717F36}" destId="{4C83EECC-4251-4BE4-BA27-3233F204A892}" srcOrd="7" destOrd="0" presId="urn:microsoft.com/office/officeart/2018/2/layout/IconVerticalSolidList"/>
    <dgm:cxn modelId="{EE8E54C4-225D-4F97-9C0F-E860DC06E17A}" type="presParOf" srcId="{1A3F9C82-BFD4-46E3-9EE5-9B2E55717F36}" destId="{ECEEB648-453B-4E1A-8075-72BB47D0019C}" srcOrd="8" destOrd="0" presId="urn:microsoft.com/office/officeart/2018/2/layout/IconVerticalSolidList"/>
    <dgm:cxn modelId="{A2287A88-8A30-40DD-B0E2-DB3FB6EFACDB}" type="presParOf" srcId="{ECEEB648-453B-4E1A-8075-72BB47D0019C}" destId="{894C4FB0-EB01-4800-917D-BB7B28C4AEE0}" srcOrd="0" destOrd="0" presId="urn:microsoft.com/office/officeart/2018/2/layout/IconVerticalSolidList"/>
    <dgm:cxn modelId="{52F75035-6CB7-46E1-99A1-AFB8EC564CB5}" type="presParOf" srcId="{ECEEB648-453B-4E1A-8075-72BB47D0019C}" destId="{74828F3E-C276-473A-BD79-28EA2C5A1080}" srcOrd="1" destOrd="0" presId="urn:microsoft.com/office/officeart/2018/2/layout/IconVerticalSolidList"/>
    <dgm:cxn modelId="{9A565D5D-6A9D-483C-8178-D54DF2ADD5A5}" type="presParOf" srcId="{ECEEB648-453B-4E1A-8075-72BB47D0019C}" destId="{E92C9A6C-C730-42EC-AD8B-985C7676841E}" srcOrd="2" destOrd="0" presId="urn:microsoft.com/office/officeart/2018/2/layout/IconVerticalSolidList"/>
    <dgm:cxn modelId="{F458B353-C9D9-4540-9C7F-3AC67A1E4974}" type="presParOf" srcId="{ECEEB648-453B-4E1A-8075-72BB47D0019C}" destId="{2AB21477-6E64-4364-8F8D-C0F9FB8324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BD233-ACE9-4F3C-83F5-B5CA212BA3B7}">
      <dsp:nvSpPr>
        <dsp:cNvPr id="0" name=""/>
        <dsp:cNvSpPr/>
      </dsp:nvSpPr>
      <dsp:spPr>
        <a:xfrm>
          <a:off x="0" y="3988"/>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77403-B653-4025-9FAA-0497A82CE45F}">
      <dsp:nvSpPr>
        <dsp:cNvPr id="0" name=""/>
        <dsp:cNvSpPr/>
      </dsp:nvSpPr>
      <dsp:spPr>
        <a:xfrm>
          <a:off x="256995" y="195141"/>
          <a:ext cx="467263" cy="467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4B26F7-7C4B-4C79-AAEE-F19189EB7FC4}">
      <dsp:nvSpPr>
        <dsp:cNvPr id="0" name=""/>
        <dsp:cNvSpPr/>
      </dsp:nvSpPr>
      <dsp:spPr>
        <a:xfrm>
          <a:off x="981253" y="3988"/>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Using a Random Forest Model, I have successfully predicted the comments given in the test data to be Negative vs Non-Negative (Positive and Neutral).</a:t>
          </a:r>
        </a:p>
      </dsp:txBody>
      <dsp:txXfrm>
        <a:off x="981253" y="3988"/>
        <a:ext cx="5511621" cy="849570"/>
      </dsp:txXfrm>
    </dsp:sp>
    <dsp:sp modelId="{86428EBD-ABF4-4FF6-906E-85CCC47A06B2}">
      <dsp:nvSpPr>
        <dsp:cNvPr id="0" name=""/>
        <dsp:cNvSpPr/>
      </dsp:nvSpPr>
      <dsp:spPr>
        <a:xfrm>
          <a:off x="0" y="1065951"/>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DA391-1C71-47AA-B7EE-7A1C90B8119E}">
      <dsp:nvSpPr>
        <dsp:cNvPr id="0" name=""/>
        <dsp:cNvSpPr/>
      </dsp:nvSpPr>
      <dsp:spPr>
        <a:xfrm>
          <a:off x="256995" y="1257105"/>
          <a:ext cx="467263" cy="467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04B55-796C-4132-92CF-2C7090D3BF15}">
      <dsp:nvSpPr>
        <dsp:cNvPr id="0" name=""/>
        <dsp:cNvSpPr/>
      </dsp:nvSpPr>
      <dsp:spPr>
        <a:xfrm>
          <a:off x="981253" y="1065951"/>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Limitations:</a:t>
          </a:r>
        </a:p>
      </dsp:txBody>
      <dsp:txXfrm>
        <a:off x="981253" y="1065951"/>
        <a:ext cx="5511621" cy="849570"/>
      </dsp:txXfrm>
    </dsp:sp>
    <dsp:sp modelId="{8EFC7768-69FE-496A-8A76-769C7B112503}">
      <dsp:nvSpPr>
        <dsp:cNvPr id="0" name=""/>
        <dsp:cNvSpPr/>
      </dsp:nvSpPr>
      <dsp:spPr>
        <a:xfrm>
          <a:off x="0" y="2127914"/>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6C7FC-CF98-4880-AA91-763D3C8C647C}">
      <dsp:nvSpPr>
        <dsp:cNvPr id="0" name=""/>
        <dsp:cNvSpPr/>
      </dsp:nvSpPr>
      <dsp:spPr>
        <a:xfrm>
          <a:off x="256995" y="2319068"/>
          <a:ext cx="467263" cy="4672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CB692E-F566-4C5E-84A6-059F1E58B86F}">
      <dsp:nvSpPr>
        <dsp:cNvPr id="0" name=""/>
        <dsp:cNvSpPr/>
      </dsp:nvSpPr>
      <dsp:spPr>
        <a:xfrm>
          <a:off x="981253" y="2127914"/>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Some of the limitations can be:</a:t>
          </a:r>
        </a:p>
      </dsp:txBody>
      <dsp:txXfrm>
        <a:off x="981253" y="2127914"/>
        <a:ext cx="5511621" cy="849570"/>
      </dsp:txXfrm>
    </dsp:sp>
    <dsp:sp modelId="{9B79BAA3-BF6E-4640-ADB2-0C49693DABE8}">
      <dsp:nvSpPr>
        <dsp:cNvPr id="0" name=""/>
        <dsp:cNvSpPr/>
      </dsp:nvSpPr>
      <dsp:spPr>
        <a:xfrm>
          <a:off x="0" y="3189877"/>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16CE8-1801-4762-83E2-DD8D469D2389}">
      <dsp:nvSpPr>
        <dsp:cNvPr id="0" name=""/>
        <dsp:cNvSpPr/>
      </dsp:nvSpPr>
      <dsp:spPr>
        <a:xfrm>
          <a:off x="256995" y="3381031"/>
          <a:ext cx="467263" cy="4672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4D9B-E28B-4D60-9784-EBCBE7B45676}">
      <dsp:nvSpPr>
        <dsp:cNvPr id="0" name=""/>
        <dsp:cNvSpPr/>
      </dsp:nvSpPr>
      <dsp:spPr>
        <a:xfrm>
          <a:off x="981253" y="3189877"/>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The model might not be able to understand sarcasm.</a:t>
          </a:r>
        </a:p>
      </dsp:txBody>
      <dsp:txXfrm>
        <a:off x="981253" y="3189877"/>
        <a:ext cx="5511621" cy="849570"/>
      </dsp:txXfrm>
    </dsp:sp>
    <dsp:sp modelId="{894C4FB0-EB01-4800-917D-BB7B28C4AEE0}">
      <dsp:nvSpPr>
        <dsp:cNvPr id="0" name=""/>
        <dsp:cNvSpPr/>
      </dsp:nvSpPr>
      <dsp:spPr>
        <a:xfrm>
          <a:off x="0" y="4251840"/>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28F3E-C276-473A-BD79-28EA2C5A1080}">
      <dsp:nvSpPr>
        <dsp:cNvPr id="0" name=""/>
        <dsp:cNvSpPr/>
      </dsp:nvSpPr>
      <dsp:spPr>
        <a:xfrm>
          <a:off x="256995" y="4442994"/>
          <a:ext cx="467263" cy="46726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21477-6E64-4364-8F8D-C0F9FB8324EB}">
      <dsp:nvSpPr>
        <dsp:cNvPr id="0" name=""/>
        <dsp:cNvSpPr/>
      </dsp:nvSpPr>
      <dsp:spPr>
        <a:xfrm>
          <a:off x="981253" y="4251840"/>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marL="0" lvl="0" indent="0" algn="l" defTabSz="622300">
            <a:lnSpc>
              <a:spcPct val="100000"/>
            </a:lnSpc>
            <a:spcBef>
              <a:spcPct val="0"/>
            </a:spcBef>
            <a:spcAft>
              <a:spcPct val="35000"/>
            </a:spcAft>
            <a:buNone/>
          </a:pPr>
          <a:r>
            <a:rPr lang="en-US" sz="1400" kern="1200"/>
            <a:t>Sometimes non-negative comments can be wrongly classified as negative ones, leading to loss of constructive feedback or comments.</a:t>
          </a:r>
        </a:p>
      </dsp:txBody>
      <dsp:txXfrm>
        <a:off x="981253" y="4251840"/>
        <a:ext cx="5511621" cy="8495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F1B039-BF79-4EB8-AFB5-C4D06EB80066}" type="datetimeFigureOut">
              <a:rPr lang="en-US" smtClean="0"/>
              <a:t>7/17/2021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DA57E6-510D-48C4-B3CB-0A4B36D3AED0}" type="slidenum">
              <a:rPr lang="en-US" smtClean="0"/>
              <a:t>‹#›</a:t>
            </a:fld>
            <a:endParaRPr lang="en-US"/>
          </a:p>
        </p:txBody>
      </p:sp>
    </p:spTree>
    <p:extLst>
      <p:ext uri="{BB962C8B-B14F-4D97-AF65-F5344CB8AC3E}">
        <p14:creationId xmlns:p14="http://schemas.microsoft.com/office/powerpoint/2010/main" val="421390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ADA57E6-510D-48C4-B3CB-0A4B36D3AED0}" type="slidenum">
              <a:rPr lang="en-US" smtClean="0"/>
              <a:t>17</a:t>
            </a:fld>
            <a:endParaRPr lang="en-US"/>
          </a:p>
        </p:txBody>
      </p:sp>
    </p:spTree>
    <p:extLst>
      <p:ext uri="{BB962C8B-B14F-4D97-AF65-F5344CB8AC3E}">
        <p14:creationId xmlns:p14="http://schemas.microsoft.com/office/powerpoint/2010/main" val="361067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150378-18D8-42B2-AA1B-885D515A0878}" type="datetime1">
              <a:rPr lang="en-US" smtClean="0"/>
              <a:t>7/17/2021</a:t>
            </a:fld>
            <a:endParaRPr lang="en-US"/>
          </a:p>
        </p:txBody>
      </p:sp>
      <p:sp>
        <p:nvSpPr>
          <p:cNvPr id="5" name="Footer Placeholder 4"/>
          <p:cNvSpPr>
            <a:spLocks noGrp="1"/>
          </p:cNvSpPr>
          <p:nvPr>
            <p:ph type="ftr" sz="quarter" idx="11"/>
          </p:nvPr>
        </p:nvSpPr>
        <p:spPr>
          <a:xfrm>
            <a:off x="5332412" y="5883275"/>
            <a:ext cx="4324044" cy="365125"/>
          </a:xfrm>
        </p:spPr>
        <p:txBody>
          <a:bodyPr/>
          <a:lstStyle/>
          <a:p>
            <a:r>
              <a:rPr lang="en-US"/>
              <a:t>FLIPROBO TECHNOLOGIES</a:t>
            </a: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712729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1D4EAF-84EB-4409-BD44-13319F1F106B}" type="datetime1">
              <a:rPr lang="en-US" smtClean="0"/>
              <a:t>7/17/2021</a:t>
            </a:fld>
            <a:endParaRPr lang="en-US" dirty="0"/>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6197733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4EAF-84EB-4409-BD44-13319F1F106B}"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6737294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4EAF-84EB-4409-BD44-13319F1F106B}"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82226893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4EAF-84EB-4409-BD44-13319F1F106B}"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19124001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4EAF-84EB-4409-BD44-13319F1F106B}"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5228010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4EAF-84EB-4409-BD44-13319F1F106B}"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85291133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AE4107-DB88-45ED-B7F6-795A4EB31485}" type="datetime1">
              <a:rPr lang="en-US" smtClean="0"/>
              <a:t>7/17/2021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3095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A6C211-6F50-479E-A223-F582297FD514}" type="datetime1">
              <a:rPr lang="en-US" smtClean="0"/>
              <a:t>7/17/2021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938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720B8A-2C47-434D-837A-0448726D90E2}" type="datetime1">
              <a:rPr lang="en-US" smtClean="0"/>
              <a:t>7/17/2021</a:t>
            </a:fld>
            <a:endParaRPr lang="en-US" dirty="0"/>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a:xfrm>
            <a:off x="10951856" y="5867131"/>
            <a:ext cx="5511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763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FA951A-F4D3-4955-8F24-92D20D315AD8}" type="datetime1">
              <a:rPr lang="en-US" smtClean="0"/>
              <a:t>7/17/2021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60304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070479-45E2-494C-BE9A-1E178E8B44ED}" type="datetime1">
              <a:rPr lang="en-US" smtClean="0"/>
              <a:t>7/17/2021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649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96CBD-9C7E-4F39-8ADD-3A5CDE2B7B13}" type="datetime1">
              <a:rPr lang="en-US" smtClean="0"/>
              <a:t>7/17/2021</a:t>
            </a:fld>
            <a:endParaRPr lang="en-US"/>
          </a:p>
        </p:txBody>
      </p:sp>
      <p:sp>
        <p:nvSpPr>
          <p:cNvPr id="8" name="Footer Placeholder 7"/>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486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72D75A-B0FD-4720-A136-ADD1126BAEC8}" type="datetime1">
              <a:rPr lang="en-US" smtClean="0"/>
              <a:t>7/17/2021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413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BC663-FC9E-456C-B417-73D232E00C02}" type="datetime1">
              <a:rPr lang="en-US" smtClean="0"/>
              <a:t>7/17/2021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093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E65B47-C464-4D94-B714-1364E5111C69}" type="datetime1">
              <a:rPr lang="en-US" smtClean="0"/>
              <a:t>7/17/2021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6033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E58EE0-12FC-478C-B733-FC29126B9262}" type="datetime1">
              <a:rPr lang="en-US" smtClean="0"/>
              <a:t>7/17/2021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1506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1D4EAF-84EB-4409-BD44-13319F1F106B}" type="datetime1">
              <a:rPr lang="en-US" smtClean="0"/>
              <a:t>7/17/2021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FLIPROBO TECHNOLOGIES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309260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hf hd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767D40C4-2A44-4792-AB9D-E769202A27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0" name="Freeform 6">
              <a:extLst>
                <a:ext uri="{FF2B5EF4-FFF2-40B4-BE49-F238E27FC236}">
                  <a16:creationId xmlns:a16="http://schemas.microsoft.com/office/drawing/2014/main" id="{3DBD6486-24CA-456B-9631-2911490A6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1" name="Freeform 7">
              <a:extLst>
                <a:ext uri="{FF2B5EF4-FFF2-40B4-BE49-F238E27FC236}">
                  <a16:creationId xmlns:a16="http://schemas.microsoft.com/office/drawing/2014/main" id="{A2FF2964-4832-450E-B85C-304F27113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2" name="Freeform 8">
              <a:extLst>
                <a:ext uri="{FF2B5EF4-FFF2-40B4-BE49-F238E27FC236}">
                  <a16:creationId xmlns:a16="http://schemas.microsoft.com/office/drawing/2014/main" id="{0B5C96AF-0E78-45E8-8B82-CF41BFB54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3" name="Freeform 9">
              <a:extLst>
                <a:ext uri="{FF2B5EF4-FFF2-40B4-BE49-F238E27FC236}">
                  <a16:creationId xmlns:a16="http://schemas.microsoft.com/office/drawing/2014/main" id="{A940CD75-9F08-4DF1-94CB-96A2C3A4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4" name="Freeform 10">
              <a:extLst>
                <a:ext uri="{FF2B5EF4-FFF2-40B4-BE49-F238E27FC236}">
                  <a16:creationId xmlns:a16="http://schemas.microsoft.com/office/drawing/2014/main" id="{1B35F757-0B0E-4DFC-81FA-935D070B7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5" name="Freeform 11">
              <a:extLst>
                <a:ext uri="{FF2B5EF4-FFF2-40B4-BE49-F238E27FC236}">
                  <a16:creationId xmlns:a16="http://schemas.microsoft.com/office/drawing/2014/main" id="{4380E990-0E29-4861-8CE3-F6D6FF15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7" name="Rounded Rectangle 16">
            <a:extLst>
              <a:ext uri="{FF2B5EF4-FFF2-40B4-BE49-F238E27FC236}">
                <a16:creationId xmlns:a16="http://schemas.microsoft.com/office/drawing/2014/main" id="{027FB951-A422-4463-8A01-05812E59C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1045" y="648931"/>
            <a:ext cx="9235440" cy="521208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Malignant Comment Classification | Kaggle">
            <a:extLst>
              <a:ext uri="{FF2B5EF4-FFF2-40B4-BE49-F238E27FC236}">
                <a16:creationId xmlns:a16="http://schemas.microsoft.com/office/drawing/2014/main" id="{3D54C70A-7EE7-44E5-929D-773D2D7825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015"/>
          <a:stretch/>
        </p:blipFill>
        <p:spPr bwMode="auto">
          <a:xfrm>
            <a:off x="2766831" y="1186773"/>
            <a:ext cx="8254607" cy="42607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4294967295"/>
          </p:nvPr>
        </p:nvSpPr>
        <p:spPr>
          <a:xfrm>
            <a:off x="7278688" y="6072187"/>
            <a:ext cx="4913312" cy="484187"/>
          </a:xfrm>
        </p:spPr>
        <p:txBody>
          <a:bodyPr>
            <a:noAutofit/>
          </a:bodyPr>
          <a:lstStyle/>
          <a:p>
            <a:r>
              <a:rPr lang="en-US" b="1" dirty="0">
                <a:solidFill>
                  <a:schemeClr val="tx1"/>
                </a:solidFill>
                <a:latin typeface="Arial" panose="020B0604020202020204" pitchFamily="34" charset="0"/>
                <a:cs typeface="Arial" panose="020B0604020202020204" pitchFamily="34" charset="0"/>
              </a:rPr>
              <a:t>Submitted by:			 </a:t>
            </a:r>
          </a:p>
          <a:p>
            <a:r>
              <a:rPr lang="en-US" b="1" dirty="0" err="1">
                <a:solidFill>
                  <a:schemeClr val="tx1"/>
                </a:solidFill>
                <a:latin typeface="Arial" panose="020B0604020202020204" pitchFamily="34" charset="0"/>
                <a:cs typeface="Arial" panose="020B0604020202020204" pitchFamily="34" charset="0"/>
              </a:rPr>
              <a:t>Naina</a:t>
            </a:r>
            <a:r>
              <a:rPr lang="en-US" b="1" dirty="0">
                <a:solidFill>
                  <a:schemeClr val="tx1"/>
                </a:solidFill>
                <a:latin typeface="Arial" panose="020B0604020202020204" pitchFamily="34" charset="0"/>
                <a:cs typeface="Arial" panose="020B0604020202020204" pitchFamily="34" charset="0"/>
              </a:rPr>
              <a:t> Joshi</a:t>
            </a:r>
            <a:endParaRPr lang="en-IN"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652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1090773" y="228600"/>
            <a:ext cx="5888761" cy="381000"/>
          </a:xfrm>
        </p:spPr>
        <p:txBody>
          <a:bodyPr vert="horz" lIns="91440" tIns="45720" rIns="91440" bIns="45720" rtlCol="0" anchor="ctr">
            <a:normAutofit fontScale="90000"/>
          </a:bodyPr>
          <a:lstStyle/>
          <a:p>
            <a:endParaRPr lang="en-US" dirty="0"/>
          </a:p>
        </p:txBody>
      </p:sp>
      <p:sp>
        <p:nvSpPr>
          <p:cNvPr id="3" name="Rectangle 2"/>
          <p:cNvSpPr/>
          <p:nvPr/>
        </p:nvSpPr>
        <p:spPr>
          <a:xfrm>
            <a:off x="1484311" y="2666999"/>
            <a:ext cx="5747778"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endParaRPr lang="en-US" dirty="0"/>
          </a:p>
        </p:txBody>
      </p:sp>
      <p:pic>
        <p:nvPicPr>
          <p:cNvPr id="11" name="Picture 10" descr="Graphical user interface, text&#10;&#10;Description automatically generated">
            <a:extLst>
              <a:ext uri="{FF2B5EF4-FFF2-40B4-BE49-F238E27FC236}">
                <a16:creationId xmlns:a16="http://schemas.microsoft.com/office/drawing/2014/main" id="{AB4BB0B0-C6D0-4E5F-B348-CA66C7475DB3}"/>
              </a:ext>
            </a:extLst>
          </p:cNvPr>
          <p:cNvPicPr>
            <a:picLocks noChangeAspect="1"/>
          </p:cNvPicPr>
          <p:nvPr/>
        </p:nvPicPr>
        <p:blipFill rotWithShape="1">
          <a:blip r:embed="rId3">
            <a:extLst>
              <a:ext uri="{28A0092B-C50C-407E-A947-70E740481C1C}">
                <a14:useLocalDpi xmlns:a14="http://schemas.microsoft.com/office/drawing/2010/main" val="0"/>
              </a:ext>
            </a:extLst>
          </a:blip>
          <a:srcRect l="20288" t="13661" r="23124" b="1467"/>
          <a:stretch/>
        </p:blipFill>
        <p:spPr>
          <a:xfrm>
            <a:off x="6278560" y="-9475"/>
            <a:ext cx="5888761" cy="681097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Footer Placeholder 3"/>
          <p:cNvSpPr>
            <a:spLocks noGrp="1"/>
          </p:cNvSpPr>
          <p:nvPr>
            <p:ph type="ftr" sz="quarter" idx="11"/>
          </p:nvPr>
        </p:nvSpPr>
        <p:spPr>
          <a:xfrm>
            <a:off x="1750476" y="642342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5" name="Slide Number Placeholder 4"/>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10</a:t>
            </a:fld>
            <a:endParaRPr lang="en-US"/>
          </a:p>
        </p:txBody>
      </p:sp>
      <p:pic>
        <p:nvPicPr>
          <p:cNvPr id="7" name="Picture 6"/>
          <p:cNvPicPr/>
          <p:nvPr/>
        </p:nvPicPr>
        <p:blipFill rotWithShape="1">
          <a:blip r:embed="rId4"/>
          <a:srcRect l="14222"/>
          <a:stretch/>
        </p:blipFill>
        <p:spPr>
          <a:xfrm>
            <a:off x="1808282" y="166867"/>
            <a:ext cx="4287718" cy="350230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939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7"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4" name="Freeform: Shape 33">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029C390D-C162-42E7-96C8-0C279951A62D}"/>
              </a:ext>
            </a:extLst>
          </p:cNvPr>
          <p:cNvPicPr>
            <a:picLocks noChangeAspect="1"/>
          </p:cNvPicPr>
          <p:nvPr/>
        </p:nvPicPr>
        <p:blipFill rotWithShape="1">
          <a:blip r:embed="rId3">
            <a:extLst>
              <a:ext uri="{28A0092B-C50C-407E-A947-70E740481C1C}">
                <a14:useLocalDpi xmlns:a14="http://schemas.microsoft.com/office/drawing/2010/main" val="0"/>
              </a:ext>
            </a:extLst>
          </a:blip>
          <a:srcRect l="20127" t="14683" r="14747" b="1772"/>
          <a:stretch/>
        </p:blipFill>
        <p:spPr>
          <a:xfrm>
            <a:off x="1952625" y="538908"/>
            <a:ext cx="9443309" cy="5334842"/>
          </a:xfrm>
          <a:prstGeom prst="rect">
            <a:avLst/>
          </a:prstGeom>
        </p:spPr>
      </p:pic>
      <p:sp>
        <p:nvSpPr>
          <p:cNvPr id="2" name="Footer Placeholder 1">
            <a:extLst>
              <a:ext uri="{FF2B5EF4-FFF2-40B4-BE49-F238E27FC236}">
                <a16:creationId xmlns:a16="http://schemas.microsoft.com/office/drawing/2014/main" id="{4542C279-4585-4B04-AC41-E11CC3E29C37}"/>
              </a:ext>
            </a:extLst>
          </p:cNvPr>
          <p:cNvSpPr>
            <a:spLocks noGrp="1"/>
          </p:cNvSpPr>
          <p:nvPr>
            <p:ph type="ftr" sz="quarter" idx="11"/>
          </p:nvPr>
        </p:nvSpPr>
        <p:spPr>
          <a:xfrm>
            <a:off x="2572279" y="5883275"/>
            <a:ext cx="7084177" cy="365125"/>
          </a:xfrm>
        </p:spPr>
        <p:txBody>
          <a:bodyPr>
            <a:normAutofit/>
          </a:bodyPr>
          <a:lstStyle/>
          <a:p>
            <a:pPr>
              <a:spcAft>
                <a:spcPts val="600"/>
              </a:spcAft>
            </a:pPr>
            <a:r>
              <a:rPr lang="en-US"/>
              <a:t>FLIPROBO TECHNOLOGIES</a:t>
            </a:r>
          </a:p>
        </p:txBody>
      </p:sp>
      <p:sp>
        <p:nvSpPr>
          <p:cNvPr id="3" name="Slide Number Placeholder 2">
            <a:extLst>
              <a:ext uri="{FF2B5EF4-FFF2-40B4-BE49-F238E27FC236}">
                <a16:creationId xmlns:a16="http://schemas.microsoft.com/office/drawing/2014/main" id="{9A819896-91CB-4208-8EAE-50252C889E54}"/>
              </a:ext>
            </a:extLst>
          </p:cNvPr>
          <p:cNvSpPr>
            <a:spLocks noGrp="1"/>
          </p:cNvSpPr>
          <p:nvPr>
            <p:ph type="sldNum" sz="quarter" idx="12"/>
          </p:nvPr>
        </p:nvSpPr>
        <p:spPr>
          <a:xfrm>
            <a:off x="10951856" y="5883275"/>
            <a:ext cx="551167" cy="365125"/>
          </a:xfrm>
        </p:spPr>
        <p:txBody>
          <a:bodyPr>
            <a:normAutofit/>
          </a:bodyPr>
          <a:lstStyle/>
          <a:p>
            <a:pPr>
              <a:spcAft>
                <a:spcPts val="600"/>
              </a:spcAft>
            </a:pPr>
            <a:fld id="{73B850FF-6169-4056-8077-06FFA93A5366}" type="slidenum">
              <a:rPr lang="en-US" smtClean="0"/>
              <a:pPr>
                <a:spcAft>
                  <a:spcPts val="600"/>
                </a:spcAft>
              </a:pPr>
              <a:t>11</a:t>
            </a:fld>
            <a:endParaRPr lang="en-US"/>
          </a:p>
        </p:txBody>
      </p:sp>
    </p:spTree>
    <p:extLst>
      <p:ext uri="{BB962C8B-B14F-4D97-AF65-F5344CB8AC3E}">
        <p14:creationId xmlns:p14="http://schemas.microsoft.com/office/powerpoint/2010/main" val="4151680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7"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8"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54" name="Group 153">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55"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6"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7"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8"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9"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0"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3" name="TextBox 62">
            <a:extLst>
              <a:ext uri="{FF2B5EF4-FFF2-40B4-BE49-F238E27FC236}">
                <a16:creationId xmlns:a16="http://schemas.microsoft.com/office/drawing/2014/main" id="{0ECC2D73-5C83-4BE6-8FDC-53C8B7C7DB6C}"/>
              </a:ext>
            </a:extLst>
          </p:cNvPr>
          <p:cNvSpPr txBox="1"/>
          <p:nvPr/>
        </p:nvSpPr>
        <p:spPr>
          <a:xfrm>
            <a:off x="1484310" y="2666999"/>
            <a:ext cx="4278929"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sz="4000" b="1" dirty="0">
                <a:latin typeface="Algerian" panose="04020705040A02060702" pitchFamily="82" charset="0"/>
              </a:rPr>
              <a:t>EXPLORATORY DATA ANALYSIS (EDA)</a:t>
            </a:r>
          </a:p>
        </p:txBody>
      </p:sp>
      <p:sp>
        <p:nvSpPr>
          <p:cNvPr id="2" name="Footer Placeholder 1">
            <a:extLst>
              <a:ext uri="{FF2B5EF4-FFF2-40B4-BE49-F238E27FC236}">
                <a16:creationId xmlns:a16="http://schemas.microsoft.com/office/drawing/2014/main" id="{85352E39-EE87-49A7-A831-1145913F21A6}"/>
              </a:ext>
            </a:extLst>
          </p:cNvPr>
          <p:cNvSpPr>
            <a:spLocks noGrp="1"/>
          </p:cNvSpPr>
          <p:nvPr>
            <p:ph type="ftr" sz="quarter" idx="11"/>
          </p:nvPr>
        </p:nvSpPr>
        <p:spPr>
          <a:xfrm>
            <a:off x="2572279" y="588327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3" name="Slide Number Placeholder 2">
            <a:extLst>
              <a:ext uri="{FF2B5EF4-FFF2-40B4-BE49-F238E27FC236}">
                <a16:creationId xmlns:a16="http://schemas.microsoft.com/office/drawing/2014/main" id="{B2DBC7C4-03D1-4D27-B7DA-B7A7CB948AE3}"/>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a:pPr defTabSz="914400">
                <a:spcAft>
                  <a:spcPts val="600"/>
                </a:spcAft>
              </a:pPr>
              <a:t>12</a:t>
            </a:fld>
            <a:endParaRPr lang="en-US"/>
          </a:p>
        </p:txBody>
      </p:sp>
      <p:sp>
        <p:nvSpPr>
          <p:cNvPr id="162"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Gentle Introduction to Exploratory Data Analysis">
            <a:extLst>
              <a:ext uri="{FF2B5EF4-FFF2-40B4-BE49-F238E27FC236}">
                <a16:creationId xmlns:a16="http://schemas.microsoft.com/office/drawing/2014/main" id="{BF495653-9B5B-442D-B9D7-5B50184257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0" r="13134" b="-2"/>
          <a:stretch/>
        </p:blipFill>
        <p:spPr bwMode="auto">
          <a:xfrm>
            <a:off x="6434407" y="1011765"/>
            <a:ext cx="4744154" cy="454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3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5"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6"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7"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8"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10E586E-75FF-43C7-BDD4-13700468F851}"/>
              </a:ext>
            </a:extLst>
          </p:cNvPr>
          <p:cNvSpPr>
            <a:spLocks noGrp="1"/>
          </p:cNvSpPr>
          <p:nvPr>
            <p:ph type="title"/>
          </p:nvPr>
        </p:nvSpPr>
        <p:spPr>
          <a:xfrm>
            <a:off x="4790573" y="5273675"/>
            <a:ext cx="7413623" cy="835217"/>
          </a:xfrm>
        </p:spPr>
        <p:txBody>
          <a:bodyPr vert="horz" lIns="91440" tIns="45720" rIns="91440" bIns="45720" rtlCol="0" anchor="b">
            <a:normAutofit/>
          </a:bodyPr>
          <a:lstStyle/>
          <a:p>
            <a:pPr algn="r">
              <a:lnSpc>
                <a:spcPct val="90000"/>
              </a:lnSpc>
            </a:pPr>
            <a:r>
              <a:rPr lang="en-US" sz="3400" dirty="0"/>
              <a:t>EXPLORATORY DATA ANALYSIS (EDA)</a:t>
            </a:r>
          </a:p>
        </p:txBody>
      </p:sp>
      <p:pic>
        <p:nvPicPr>
          <p:cNvPr id="8" name="Picture 7"/>
          <p:cNvPicPr/>
          <p:nvPr/>
        </p:nvPicPr>
        <p:blipFill rotWithShape="1">
          <a:blip r:embed="rId3"/>
          <a:srcRect l="18353" t="-608" r="125" b="4854"/>
          <a:stretch/>
        </p:blipFill>
        <p:spPr>
          <a:xfrm>
            <a:off x="5160811" y="334451"/>
            <a:ext cx="6281236" cy="49392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Footer Placeholder 2"/>
          <p:cNvSpPr>
            <a:spLocks noGrp="1"/>
          </p:cNvSpPr>
          <p:nvPr>
            <p:ph type="ftr" sz="quarter" idx="11"/>
          </p:nvPr>
        </p:nvSpPr>
        <p:spPr>
          <a:xfrm>
            <a:off x="5332412" y="5883275"/>
            <a:ext cx="4324044"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13</a:t>
            </a:fld>
            <a:endParaRPr lang="en-US"/>
          </a:p>
        </p:txBody>
      </p:sp>
    </p:spTree>
    <p:extLst>
      <p:ext uri="{BB962C8B-B14F-4D97-AF65-F5344CB8AC3E}">
        <p14:creationId xmlns:p14="http://schemas.microsoft.com/office/powerpoint/2010/main" val="107425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61B1D17-4193-4A7A-A456-16B3E6E52D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4" name="Freeform 6">
              <a:extLst>
                <a:ext uri="{FF2B5EF4-FFF2-40B4-BE49-F238E27FC236}">
                  <a16:creationId xmlns:a16="http://schemas.microsoft.com/office/drawing/2014/main" id="{A6863BA3-86CE-4E19-A9B2-C8CD3D814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5" name="Freeform 7">
              <a:extLst>
                <a:ext uri="{FF2B5EF4-FFF2-40B4-BE49-F238E27FC236}">
                  <a16:creationId xmlns:a16="http://schemas.microsoft.com/office/drawing/2014/main" id="{D0F1E85B-B620-4481-AF30-7F6337497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6" name="Freeform 8">
              <a:extLst>
                <a:ext uri="{FF2B5EF4-FFF2-40B4-BE49-F238E27FC236}">
                  <a16:creationId xmlns:a16="http://schemas.microsoft.com/office/drawing/2014/main" id="{786ED306-183F-43FB-9CCE-165422743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7" name="Freeform 9">
              <a:extLst>
                <a:ext uri="{FF2B5EF4-FFF2-40B4-BE49-F238E27FC236}">
                  <a16:creationId xmlns:a16="http://schemas.microsoft.com/office/drawing/2014/main" id="{48B640DB-18BC-440C-97B9-9D70EAD35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8" name="Freeform 10">
              <a:extLst>
                <a:ext uri="{FF2B5EF4-FFF2-40B4-BE49-F238E27FC236}">
                  <a16:creationId xmlns:a16="http://schemas.microsoft.com/office/drawing/2014/main" id="{B2F341A2-6DA3-4FD4-98D3-DEB4D2DD4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9" name="Freeform 11">
              <a:extLst>
                <a:ext uri="{FF2B5EF4-FFF2-40B4-BE49-F238E27FC236}">
                  <a16:creationId xmlns:a16="http://schemas.microsoft.com/office/drawing/2014/main" id="{32059881-5222-4218-910F-AF5FBAB86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3" name="Rounded Rectangle 16">
            <a:extLst>
              <a:ext uri="{FF2B5EF4-FFF2-40B4-BE49-F238E27FC236}">
                <a16:creationId xmlns:a16="http://schemas.microsoft.com/office/drawing/2014/main" id="{12BF4AB5-4AFA-4CE1-835A-A52B25B63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72279" y="648931"/>
            <a:ext cx="8930745" cy="5231964"/>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 </a:t>
            </a:r>
          </a:p>
        </p:txBody>
      </p:sp>
      <p:pic>
        <p:nvPicPr>
          <p:cNvPr id="9" name="Picture 8"/>
          <p:cNvPicPr/>
          <p:nvPr/>
        </p:nvPicPr>
        <p:blipFill rotWithShape="1">
          <a:blip r:embed="rId3"/>
          <a:srcRect l="13122" t="14809" r="-3" b="-2"/>
          <a:stretch/>
        </p:blipFill>
        <p:spPr>
          <a:xfrm>
            <a:off x="2732314" y="892629"/>
            <a:ext cx="4143105" cy="4198729"/>
          </a:xfrm>
          <a:prstGeom prst="rect">
            <a:avLst/>
          </a:prstGeom>
        </p:spPr>
      </p:pic>
      <p:pic>
        <p:nvPicPr>
          <p:cNvPr id="10" name="Picture 9" descr="Table&#10;&#10;Description automatically generated with medium confidence">
            <a:extLst>
              <a:ext uri="{FF2B5EF4-FFF2-40B4-BE49-F238E27FC236}">
                <a16:creationId xmlns:a16="http://schemas.microsoft.com/office/drawing/2014/main" id="{B979766B-4DCB-482F-902E-C08DFB81DF0B}"/>
              </a:ext>
            </a:extLst>
          </p:cNvPr>
          <p:cNvPicPr>
            <a:picLocks noChangeAspect="1"/>
          </p:cNvPicPr>
          <p:nvPr/>
        </p:nvPicPr>
        <p:blipFill rotWithShape="1">
          <a:blip r:embed="rId4">
            <a:extLst>
              <a:ext uri="{28A0092B-C50C-407E-A947-70E740481C1C}">
                <a14:useLocalDpi xmlns:a14="http://schemas.microsoft.com/office/drawing/2010/main" val="0"/>
              </a:ext>
            </a:extLst>
          </a:blip>
          <a:srcRect l="20148" t="14173" r="34200" b="14644"/>
          <a:stretch/>
        </p:blipFill>
        <p:spPr>
          <a:xfrm>
            <a:off x="7090952" y="794656"/>
            <a:ext cx="4143105" cy="4931229"/>
          </a:xfrm>
          <a:prstGeom prst="rect">
            <a:avLst/>
          </a:prstGeom>
        </p:spPr>
      </p:pic>
      <p:sp>
        <p:nvSpPr>
          <p:cNvPr id="3" name="Footer Placeholder 2"/>
          <p:cNvSpPr>
            <a:spLocks noGrp="1"/>
          </p:cNvSpPr>
          <p:nvPr>
            <p:ph type="ftr" sz="quarter" idx="11"/>
          </p:nvPr>
        </p:nvSpPr>
        <p:spPr>
          <a:xfrm>
            <a:off x="2572279" y="5883275"/>
            <a:ext cx="7084177" cy="365125"/>
          </a:xfrm>
        </p:spPr>
        <p:txBody>
          <a:bodyPr vert="horz" lIns="91440" tIns="45720" rIns="91440" bIns="45720" rtlCol="0">
            <a:normAutofit/>
          </a:bodyPr>
          <a:lstStyle/>
          <a:p>
            <a:pPr defTabSz="914400">
              <a:spcAft>
                <a:spcPts val="600"/>
              </a:spcAft>
            </a:pPr>
            <a:r>
              <a:rPr lang="en-US" b="0" i="0" kern="1200">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83275"/>
            <a:ext cx="551167" cy="365125"/>
          </a:xfrm>
        </p:spPr>
        <p:txBody>
          <a:bodyPr vert="horz" lIns="91440" tIns="45720" rIns="91440" bIns="45720" rtlCol="0">
            <a:normAutofit/>
          </a:bodyPr>
          <a:lstStyle/>
          <a:p>
            <a:pPr defTabSz="914400">
              <a:spcAft>
                <a:spcPts val="600"/>
              </a:spcAft>
            </a:pPr>
            <a:fld id="{73B850FF-6169-4056-8077-06FFA93A5366}" type="slidenum">
              <a:rPr lang="en-US" smtClean="0"/>
              <a:pPr defTabSz="914400">
                <a:spcAft>
                  <a:spcPts val="600"/>
                </a:spcAft>
              </a:pPr>
              <a:t>14</a:t>
            </a:fld>
            <a:endParaRPr lang="en-US"/>
          </a:p>
        </p:txBody>
      </p:sp>
    </p:spTree>
    <p:extLst>
      <p:ext uri="{BB962C8B-B14F-4D97-AF65-F5344CB8AC3E}">
        <p14:creationId xmlns:p14="http://schemas.microsoft.com/office/powerpoint/2010/main" val="81593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15</a:t>
            </a:fld>
            <a:endParaRPr lang="en-US"/>
          </a:p>
        </p:txBody>
      </p:sp>
      <p:pic>
        <p:nvPicPr>
          <p:cNvPr id="8" name="Picture 7"/>
          <p:cNvPicPr/>
          <p:nvPr/>
        </p:nvPicPr>
        <p:blipFill rotWithShape="1">
          <a:blip r:embed="rId2"/>
          <a:srcRect l="14432" t="22476" r="8195"/>
          <a:stretch/>
        </p:blipFill>
        <p:spPr>
          <a:xfrm>
            <a:off x="1774371" y="304799"/>
            <a:ext cx="4267201" cy="3646715"/>
          </a:xfrm>
          <a:prstGeom prst="rect">
            <a:avLst/>
          </a:prstGeom>
        </p:spPr>
      </p:pic>
      <p:pic>
        <p:nvPicPr>
          <p:cNvPr id="10" name="Picture 9"/>
          <p:cNvPicPr/>
          <p:nvPr/>
        </p:nvPicPr>
        <p:blipFill rotWithShape="1">
          <a:blip r:embed="rId3"/>
          <a:srcRect l="7298" r="15220"/>
          <a:stretch/>
        </p:blipFill>
        <p:spPr>
          <a:xfrm>
            <a:off x="6574971" y="609600"/>
            <a:ext cx="5083628" cy="5842001"/>
          </a:xfrm>
          <a:prstGeom prst="rect">
            <a:avLst/>
          </a:prstGeom>
        </p:spPr>
      </p:pic>
      <p:sp>
        <p:nvSpPr>
          <p:cNvPr id="9" name="TextBox 8">
            <a:extLst>
              <a:ext uri="{FF2B5EF4-FFF2-40B4-BE49-F238E27FC236}">
                <a16:creationId xmlns:a16="http://schemas.microsoft.com/office/drawing/2014/main" id="{D8A393D5-CE1A-4962-8BD0-1D7A7F131E09}"/>
              </a:ext>
            </a:extLst>
          </p:cNvPr>
          <p:cNvSpPr txBox="1"/>
          <p:nvPr/>
        </p:nvSpPr>
        <p:spPr>
          <a:xfrm>
            <a:off x="1143000" y="4553544"/>
            <a:ext cx="3865256" cy="923330"/>
          </a:xfrm>
          <a:prstGeom prst="rect">
            <a:avLst/>
          </a:prstGeom>
          <a:noFill/>
        </p:spPr>
        <p:txBody>
          <a:bodyPr wrap="square">
            <a:spAutoFit/>
          </a:bodyPr>
          <a:lstStyle/>
          <a:p>
            <a:r>
              <a:rPr lang="en-IN" b="1" dirty="0"/>
              <a:t>for </a:t>
            </a:r>
            <a:r>
              <a:rPr lang="en-IN" b="1" dirty="0" err="1"/>
              <a:t>i</a:t>
            </a:r>
            <a:r>
              <a:rPr lang="en-IN" b="1" dirty="0"/>
              <a:t> in features:</a:t>
            </a:r>
          </a:p>
          <a:p>
            <a:r>
              <a:rPr lang="en-IN" b="1" dirty="0"/>
              <a:t>    </a:t>
            </a:r>
            <a:r>
              <a:rPr lang="en-IN" b="1" dirty="0" err="1"/>
              <a:t>sns.countplot</a:t>
            </a:r>
            <a:r>
              <a:rPr lang="en-IN" b="1" dirty="0"/>
              <a:t>(</a:t>
            </a:r>
            <a:r>
              <a:rPr lang="en-IN" b="1" dirty="0" err="1"/>
              <a:t>malignant_train</a:t>
            </a:r>
            <a:r>
              <a:rPr lang="en-IN" b="1" dirty="0"/>
              <a:t>[</a:t>
            </a:r>
            <a:r>
              <a:rPr lang="en-IN" b="1" dirty="0" err="1"/>
              <a:t>i</a:t>
            </a:r>
            <a:r>
              <a:rPr lang="en-IN" b="1" dirty="0"/>
              <a:t>])</a:t>
            </a:r>
          </a:p>
          <a:p>
            <a:r>
              <a:rPr lang="en-IN" b="1" dirty="0"/>
              <a:t>    </a:t>
            </a:r>
            <a:r>
              <a:rPr lang="en-IN" b="1" dirty="0" err="1"/>
              <a:t>plt.show</a:t>
            </a:r>
            <a:r>
              <a:rPr lang="en-IN" b="1" dirty="0"/>
              <a:t>()</a:t>
            </a:r>
          </a:p>
        </p:txBody>
      </p:sp>
    </p:spTree>
    <p:extLst>
      <p:ext uri="{BB962C8B-B14F-4D97-AF65-F5344CB8AC3E}">
        <p14:creationId xmlns:p14="http://schemas.microsoft.com/office/powerpoint/2010/main" val="85804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16</a:t>
            </a:fld>
            <a:endParaRPr lang="en-US"/>
          </a:p>
        </p:txBody>
      </p:sp>
      <p:pic>
        <p:nvPicPr>
          <p:cNvPr id="7" name="Picture 6"/>
          <p:cNvPicPr/>
          <p:nvPr/>
        </p:nvPicPr>
        <p:blipFill rotWithShape="1">
          <a:blip r:embed="rId2"/>
          <a:srcRect l="6691" r="12231"/>
          <a:stretch/>
        </p:blipFill>
        <p:spPr>
          <a:xfrm>
            <a:off x="1611086" y="292917"/>
            <a:ext cx="4702629" cy="5106397"/>
          </a:xfrm>
          <a:prstGeom prst="rect">
            <a:avLst/>
          </a:prstGeom>
        </p:spPr>
      </p:pic>
      <p:pic>
        <p:nvPicPr>
          <p:cNvPr id="9" name="Picture 8"/>
          <p:cNvPicPr/>
          <p:nvPr/>
        </p:nvPicPr>
        <p:blipFill rotWithShape="1">
          <a:blip r:embed="rId3"/>
          <a:srcRect l="7647" r="21131" b="19072"/>
          <a:stretch/>
        </p:blipFill>
        <p:spPr>
          <a:xfrm>
            <a:off x="6869713" y="374560"/>
            <a:ext cx="4702629" cy="4132125"/>
          </a:xfrm>
          <a:prstGeom prst="rect">
            <a:avLst/>
          </a:prstGeom>
        </p:spPr>
      </p:pic>
      <p:sp>
        <p:nvSpPr>
          <p:cNvPr id="8" name="TextBox 7">
            <a:extLst>
              <a:ext uri="{FF2B5EF4-FFF2-40B4-BE49-F238E27FC236}">
                <a16:creationId xmlns:a16="http://schemas.microsoft.com/office/drawing/2014/main" id="{DD4D7F1C-D24A-4BB3-996A-E3AA2FBDB6B3}"/>
              </a:ext>
            </a:extLst>
          </p:cNvPr>
          <p:cNvSpPr txBox="1"/>
          <p:nvPr/>
        </p:nvSpPr>
        <p:spPr>
          <a:xfrm>
            <a:off x="6571721" y="4682946"/>
            <a:ext cx="5380793" cy="1631216"/>
          </a:xfrm>
          <a:prstGeom prst="rect">
            <a:avLst/>
          </a:prstGeom>
          <a:noFill/>
        </p:spPr>
        <p:txBody>
          <a:bodyPr wrap="square">
            <a:spAutoFit/>
          </a:bodyPr>
          <a:lstStyle/>
          <a:p>
            <a:r>
              <a:rPr lang="en-GB" sz="2000" b="1" i="0" dirty="0">
                <a:solidFill>
                  <a:srgbClr val="000000"/>
                </a:solidFill>
                <a:effectLst/>
                <a:latin typeface="Helvetica Neue"/>
              </a:rPr>
              <a:t>From the visualization, we can see that no. of positive comments are more than negative comments, but still there are some highly malignant , rude and abuse comments.</a:t>
            </a:r>
            <a:endParaRPr lang="en-IN" sz="2000" b="1" dirty="0"/>
          </a:p>
        </p:txBody>
      </p:sp>
    </p:spTree>
    <p:extLst>
      <p:ext uri="{BB962C8B-B14F-4D97-AF65-F5344CB8AC3E}">
        <p14:creationId xmlns:p14="http://schemas.microsoft.com/office/powerpoint/2010/main" val="98616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875593" y="6530521"/>
            <a:ext cx="7084177" cy="365125"/>
          </a:xfrm>
        </p:spPr>
        <p:txBody>
          <a:bodyPr/>
          <a:lstStyle/>
          <a:p>
            <a:r>
              <a:rPr lang="en-US" dirty="0"/>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17</a:t>
            </a:fld>
            <a:endParaRPr lang="en-US"/>
          </a:p>
        </p:txBody>
      </p:sp>
      <p:pic>
        <p:nvPicPr>
          <p:cNvPr id="6" name="Picture 5" descr="Graphical user interface&#10;&#10;Description automatically generated">
            <a:extLst>
              <a:ext uri="{FF2B5EF4-FFF2-40B4-BE49-F238E27FC236}">
                <a16:creationId xmlns:a16="http://schemas.microsoft.com/office/drawing/2014/main" id="{DCD346B0-0C45-41B4-A5EE-34510AF30550}"/>
              </a:ext>
            </a:extLst>
          </p:cNvPr>
          <p:cNvPicPr>
            <a:picLocks noChangeAspect="1"/>
          </p:cNvPicPr>
          <p:nvPr/>
        </p:nvPicPr>
        <p:blipFill rotWithShape="1">
          <a:blip r:embed="rId3">
            <a:extLst>
              <a:ext uri="{28A0092B-C50C-407E-A947-70E740481C1C}">
                <a14:useLocalDpi xmlns:a14="http://schemas.microsoft.com/office/drawing/2010/main" val="0"/>
              </a:ext>
            </a:extLst>
          </a:blip>
          <a:srcRect l="20090" t="13809" r="14464" b="1428"/>
          <a:stretch/>
        </p:blipFill>
        <p:spPr>
          <a:xfrm>
            <a:off x="2198916" y="32658"/>
            <a:ext cx="9808028" cy="6455675"/>
          </a:xfrm>
          <a:prstGeom prst="rect">
            <a:avLst/>
          </a:prstGeom>
        </p:spPr>
      </p:pic>
    </p:spTree>
    <p:extLst>
      <p:ext uri="{BB962C8B-B14F-4D97-AF65-F5344CB8AC3E}">
        <p14:creationId xmlns:p14="http://schemas.microsoft.com/office/powerpoint/2010/main" val="363901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3CB3B9-8D41-425C-AC94-A9E5858C41A5}"/>
              </a:ext>
            </a:extLst>
          </p:cNvPr>
          <p:cNvSpPr>
            <a:spLocks noGrp="1"/>
          </p:cNvSpPr>
          <p:nvPr>
            <p:ph type="ftr" sz="quarter" idx="11"/>
          </p:nvPr>
        </p:nvSpPr>
        <p:spPr>
          <a:xfrm>
            <a:off x="1864708" y="6508750"/>
            <a:ext cx="7084177" cy="365125"/>
          </a:xfrm>
        </p:spPr>
        <p:txBody>
          <a:bodyPr/>
          <a:lstStyle/>
          <a:p>
            <a:r>
              <a:rPr lang="en-US" dirty="0"/>
              <a:t>FLIPROBO TECHNOLOGIES</a:t>
            </a:r>
          </a:p>
        </p:txBody>
      </p:sp>
      <p:sp>
        <p:nvSpPr>
          <p:cNvPr id="3" name="Slide Number Placeholder 2">
            <a:extLst>
              <a:ext uri="{FF2B5EF4-FFF2-40B4-BE49-F238E27FC236}">
                <a16:creationId xmlns:a16="http://schemas.microsoft.com/office/drawing/2014/main" id="{517A18B7-6A66-42DF-AFC8-61E6FAF90995}"/>
              </a:ext>
            </a:extLst>
          </p:cNvPr>
          <p:cNvSpPr>
            <a:spLocks noGrp="1"/>
          </p:cNvSpPr>
          <p:nvPr>
            <p:ph type="sldNum" sz="quarter" idx="12"/>
          </p:nvPr>
        </p:nvSpPr>
        <p:spPr/>
        <p:txBody>
          <a:bodyPr/>
          <a:lstStyle/>
          <a:p>
            <a:fld id="{73B850FF-6169-4056-8077-06FFA93A5366}" type="slidenum">
              <a:rPr lang="en-US" smtClean="0"/>
              <a:t>18</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B0D388C1-44C7-4470-8461-D3943B97AC58}"/>
              </a:ext>
            </a:extLst>
          </p:cNvPr>
          <p:cNvPicPr>
            <a:picLocks noChangeAspect="1"/>
          </p:cNvPicPr>
          <p:nvPr/>
        </p:nvPicPr>
        <p:blipFill rotWithShape="1">
          <a:blip r:embed="rId2">
            <a:extLst>
              <a:ext uri="{28A0092B-C50C-407E-A947-70E740481C1C}">
                <a14:useLocalDpi xmlns:a14="http://schemas.microsoft.com/office/drawing/2010/main" val="0"/>
              </a:ext>
            </a:extLst>
          </a:blip>
          <a:srcRect l="19911" t="12540" r="14196"/>
          <a:stretch/>
        </p:blipFill>
        <p:spPr>
          <a:xfrm>
            <a:off x="2122714" y="67808"/>
            <a:ext cx="9905999" cy="6440942"/>
          </a:xfrm>
          <a:prstGeom prst="rect">
            <a:avLst/>
          </a:prstGeom>
        </p:spPr>
      </p:pic>
    </p:spTree>
    <p:extLst>
      <p:ext uri="{BB962C8B-B14F-4D97-AF65-F5344CB8AC3E}">
        <p14:creationId xmlns:p14="http://schemas.microsoft.com/office/powerpoint/2010/main" val="135069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10E586E-75FF-43C7-BDD4-13700468F851}"/>
              </a:ext>
            </a:extLst>
          </p:cNvPr>
          <p:cNvSpPr>
            <a:spLocks noGrp="1"/>
          </p:cNvSpPr>
          <p:nvPr>
            <p:ph type="title"/>
          </p:nvPr>
        </p:nvSpPr>
        <p:spPr>
          <a:xfrm>
            <a:off x="4089399" y="4562856"/>
            <a:ext cx="7413623" cy="898149"/>
          </a:xfrm>
        </p:spPr>
        <p:txBody>
          <a:bodyPr vert="horz" lIns="91440" tIns="45720" rIns="91440" bIns="45720" rtlCol="0" anchor="b">
            <a:normAutofit/>
          </a:bodyPr>
          <a:lstStyle/>
          <a:p>
            <a:pPr algn="r"/>
            <a:r>
              <a:rPr lang="en-US" sz="4800" b="1"/>
              <a:t>WORD-CLOUDS</a:t>
            </a:r>
          </a:p>
        </p:txBody>
      </p:sp>
      <p:sp>
        <p:nvSpPr>
          <p:cNvPr id="81" name="Rounded Rectangle 6">
            <a:extLst>
              <a:ext uri="{FF2B5EF4-FFF2-40B4-BE49-F238E27FC236}">
                <a16:creationId xmlns:a16="http://schemas.microsoft.com/office/drawing/2014/main" id="{56E390B6-47E3-4ADD-9C03-196F64347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Top 10 Tips to Use Word Clouds in eLearning - eLearning Industry">
            <a:extLst>
              <a:ext uri="{FF2B5EF4-FFF2-40B4-BE49-F238E27FC236}">
                <a16:creationId xmlns:a16="http://schemas.microsoft.com/office/drawing/2014/main" id="{CA1C89CC-AB41-40EA-BD9C-65CCFAFFB1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28" r="2" b="14208"/>
          <a:stretch/>
        </p:blipFill>
        <p:spPr bwMode="auto">
          <a:xfrm>
            <a:off x="4045131" y="975360"/>
            <a:ext cx="7175863" cy="294741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a:xfrm>
            <a:off x="5332412" y="5883275"/>
            <a:ext cx="4324044"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19</a:t>
            </a:fld>
            <a:endParaRPr lang="en-US"/>
          </a:p>
        </p:txBody>
      </p:sp>
    </p:spTree>
    <p:extLst>
      <p:ext uri="{BB962C8B-B14F-4D97-AF65-F5344CB8AC3E}">
        <p14:creationId xmlns:p14="http://schemas.microsoft.com/office/powerpoint/2010/main" val="244054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35"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7"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8"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D1A96374-EF3E-49F9-9124-DA6705E44C7F}"/>
              </a:ext>
            </a:extLst>
          </p:cNvPr>
          <p:cNvSpPr>
            <a:spLocks noGrp="1"/>
          </p:cNvSpPr>
          <p:nvPr>
            <p:ph type="title"/>
          </p:nvPr>
        </p:nvSpPr>
        <p:spPr>
          <a:xfrm>
            <a:off x="1018191" y="685800"/>
            <a:ext cx="7411825" cy="1752599"/>
          </a:xfrm>
        </p:spPr>
        <p:txBody>
          <a:bodyPr>
            <a:normAutofit/>
          </a:bodyPr>
          <a:lstStyle/>
          <a:p>
            <a:pPr algn="l"/>
            <a:r>
              <a:rPr lang="en-IN">
                <a:effectLst/>
                <a:latin typeface="Arial" panose="020B0604020202020204" pitchFamily="34" charset="0"/>
                <a:cs typeface="Arial" panose="020B0604020202020204" pitchFamily="34" charset="0"/>
              </a:rPr>
              <a:t>BUSINESS PROBLEM FRAMING</a:t>
            </a:r>
            <a:endParaRPr lang="en-US">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C248A7-C68C-4C5D-9A8F-96DB900E1245}"/>
              </a:ext>
            </a:extLst>
          </p:cNvPr>
          <p:cNvSpPr>
            <a:spLocks noGrp="1"/>
          </p:cNvSpPr>
          <p:nvPr>
            <p:ph idx="1"/>
          </p:nvPr>
        </p:nvSpPr>
        <p:spPr>
          <a:xfrm>
            <a:off x="1018190" y="2666999"/>
            <a:ext cx="7243603" cy="2719193"/>
          </a:xfrm>
        </p:spPr>
        <p:txBody>
          <a:bodyPr anchor="t">
            <a:normAutofit/>
          </a:bodyPr>
          <a:lstStyle/>
          <a:p>
            <a:pPr lvl="0">
              <a:lnSpc>
                <a:spcPct val="90000"/>
              </a:lnSpc>
            </a:pPr>
            <a:r>
              <a:rPr lang="en-IN" sz="1400">
                <a:latin typeface="Arial" panose="020B0604020202020204" pitchFamily="34" charset="0"/>
                <a:cs typeface="Arial" panose="020B0604020202020204" pitchFamily="34"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sz="1400">
              <a:latin typeface="Arial" panose="020B0604020202020204" pitchFamily="34" charset="0"/>
              <a:cs typeface="Arial" panose="020B0604020202020204" pitchFamily="34" charset="0"/>
            </a:endParaRPr>
          </a:p>
          <a:p>
            <a:pPr lvl="0">
              <a:lnSpc>
                <a:spcPct val="90000"/>
              </a:lnSpc>
            </a:pPr>
            <a:r>
              <a:rPr lang="en-IN" sz="1400">
                <a:latin typeface="Arial" panose="020B0604020202020204" pitchFamily="34" charset="0"/>
                <a:cs typeface="Arial" panose="020B0604020202020204" pitchFamily="34" charset="0"/>
              </a:rPr>
              <a:t>Online hate, described as abusive language, aggression, cyberbullying, hatefulness and many others has been identified as a major threat on online social media platforms. Social media platforms are the most prominent grounds for such toxic behaviour.   </a:t>
            </a:r>
            <a:endParaRPr lang="en-US" sz="1400">
              <a:latin typeface="Arial" panose="020B0604020202020204" pitchFamily="34" charset="0"/>
              <a:cs typeface="Arial" panose="020B0604020202020204" pitchFamily="34" charset="0"/>
            </a:endParaRPr>
          </a:p>
          <a:p>
            <a:pPr lvl="0">
              <a:lnSpc>
                <a:spcPct val="90000"/>
              </a:lnSpc>
            </a:pPr>
            <a:r>
              <a:rPr lang="en-IN" sz="1400">
                <a:latin typeface="Arial" panose="020B0604020202020204" pitchFamily="34" charset="0"/>
                <a:cs typeface="Arial" panose="020B0604020202020204" pitchFamily="34" charset="0"/>
              </a:rPr>
              <a:t>There has been a remarkable increase in the cases of cyberbullying and trolls on various social media platforms. Many celebrities and influences are facing backlashes from people and have to come across hateful and</a:t>
            </a:r>
            <a:endParaRPr lang="en-IN" sz="140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p:cNvSpPr>
            <a:spLocks noGrp="1"/>
          </p:cNvSpPr>
          <p:nvPr>
            <p:ph type="ftr" sz="quarter" idx="11"/>
          </p:nvPr>
        </p:nvSpPr>
        <p:spPr>
          <a:xfrm>
            <a:off x="1018190" y="5883275"/>
            <a:ext cx="5775900" cy="365125"/>
          </a:xfrm>
        </p:spPr>
        <p:txBody>
          <a:bodyPr>
            <a:normAutofit/>
          </a:bodyPr>
          <a:lstStyle/>
          <a:p>
            <a:pPr>
              <a:spcAft>
                <a:spcPts val="600"/>
              </a:spcAft>
            </a:pPr>
            <a:r>
              <a:rPr lang="en-US"/>
              <a:t>FLIPROBO TECHNOLOGIES</a:t>
            </a:r>
          </a:p>
        </p:txBody>
      </p:sp>
      <p:sp>
        <p:nvSpPr>
          <p:cNvPr id="5" name="Slide Number Placeholder 4"/>
          <p:cNvSpPr>
            <a:spLocks noGrp="1"/>
          </p:cNvSpPr>
          <p:nvPr>
            <p:ph type="sldNum" sz="quarter" idx="12"/>
          </p:nvPr>
        </p:nvSpPr>
        <p:spPr>
          <a:xfrm>
            <a:off x="10951856" y="5883275"/>
            <a:ext cx="551167" cy="365125"/>
          </a:xfrm>
        </p:spPr>
        <p:txBody>
          <a:bodyPr>
            <a:normAutofit/>
          </a:bodyPr>
          <a:lstStyle/>
          <a:p>
            <a:pPr>
              <a:spcAft>
                <a:spcPts val="600"/>
              </a:spcAft>
            </a:pPr>
            <a:fld id="{73B850FF-6169-4056-8077-06FFA93A5366}" type="slidenum">
              <a:rPr lang="en-US" smtClean="0"/>
              <a:pPr>
                <a:spcAft>
                  <a:spcPts val="600"/>
                </a:spcAft>
              </a:pPr>
              <a:t>2</a:t>
            </a:fld>
            <a:endParaRPr lang="en-US"/>
          </a:p>
        </p:txBody>
      </p:sp>
    </p:spTree>
    <p:extLst>
      <p:ext uri="{BB962C8B-B14F-4D97-AF65-F5344CB8AC3E}">
        <p14:creationId xmlns:p14="http://schemas.microsoft.com/office/powerpoint/2010/main" val="176842705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7" name="TextBox 6">
            <a:extLst>
              <a:ext uri="{FF2B5EF4-FFF2-40B4-BE49-F238E27FC236}">
                <a16:creationId xmlns:a16="http://schemas.microsoft.com/office/drawing/2014/main" id="{BFC82870-838A-4078-9DE1-3E47AED81DB6}"/>
              </a:ext>
            </a:extLst>
          </p:cNvPr>
          <p:cNvSpPr txBox="1"/>
          <p:nvPr/>
        </p:nvSpPr>
        <p:spPr>
          <a:xfrm>
            <a:off x="4089399" y="4625788"/>
            <a:ext cx="7413623" cy="83521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2400">
                <a:ln w="3175" cmpd="sng">
                  <a:noFill/>
                </a:ln>
                <a:latin typeface="+mj-lt"/>
                <a:ea typeface="+mj-ea"/>
                <a:cs typeface="+mj-cs"/>
              </a:rPr>
              <a:t># Non-Negative/Good Comments - in training data</a:t>
            </a:r>
          </a:p>
        </p:txBody>
      </p:sp>
      <p:pic>
        <p:nvPicPr>
          <p:cNvPr id="6146" name="Picture 2">
            <a:extLst>
              <a:ext uri="{FF2B5EF4-FFF2-40B4-BE49-F238E27FC236}">
                <a16:creationId xmlns:a16="http://schemas.microsoft.com/office/drawing/2014/main" id="{76F615FD-7B80-4A3C-AEC5-A10D9DB23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88" r="1" b="14"/>
          <a:stretch/>
        </p:blipFill>
        <p:spPr bwMode="auto">
          <a:xfrm>
            <a:off x="3967843" y="608014"/>
            <a:ext cx="7487555" cy="372843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30016D-1FC9-4A36-AA70-507912207DC2}"/>
              </a:ext>
            </a:extLst>
          </p:cNvPr>
          <p:cNvSpPr>
            <a:spLocks noGrp="1"/>
          </p:cNvSpPr>
          <p:nvPr>
            <p:ph type="ftr" sz="quarter" idx="11"/>
          </p:nvPr>
        </p:nvSpPr>
        <p:spPr>
          <a:xfrm>
            <a:off x="5332412" y="5883275"/>
            <a:ext cx="4324044"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5" name="Slide Number Placeholder 4">
            <a:extLst>
              <a:ext uri="{FF2B5EF4-FFF2-40B4-BE49-F238E27FC236}">
                <a16:creationId xmlns:a16="http://schemas.microsoft.com/office/drawing/2014/main" id="{F1AB082E-C472-4209-8E6A-30740C152766}"/>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20</a:t>
            </a:fld>
            <a:endParaRPr lang="en-US"/>
          </a:p>
        </p:txBody>
      </p:sp>
    </p:spTree>
    <p:extLst>
      <p:ext uri="{BB962C8B-B14F-4D97-AF65-F5344CB8AC3E}">
        <p14:creationId xmlns:p14="http://schemas.microsoft.com/office/powerpoint/2010/main" val="1814950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7FADC229-53AF-480B-B8F6-14D1EB67B870}"/>
              </a:ext>
            </a:extLst>
          </p:cNvPr>
          <p:cNvSpPr txBox="1"/>
          <p:nvPr/>
        </p:nvSpPr>
        <p:spPr>
          <a:xfrm>
            <a:off x="4089399" y="4625788"/>
            <a:ext cx="7413623" cy="83521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a:ln w="3175" cmpd="sng">
                  <a:noFill/>
                </a:ln>
                <a:latin typeface="+mj-lt"/>
                <a:ea typeface="+mj-ea"/>
                <a:cs typeface="+mj-cs"/>
              </a:rPr>
              <a:t># Negative Comments - in training data</a:t>
            </a:r>
          </a:p>
        </p:txBody>
      </p:sp>
      <p:pic>
        <p:nvPicPr>
          <p:cNvPr id="7170" name="Picture 2">
            <a:extLst>
              <a:ext uri="{FF2B5EF4-FFF2-40B4-BE49-F238E27FC236}">
                <a16:creationId xmlns:a16="http://schemas.microsoft.com/office/drawing/2014/main" id="{9042497D-3735-47C1-B037-60BDEAE80D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3" r="1" b="2869"/>
          <a:stretch/>
        </p:blipFill>
        <p:spPr bwMode="auto">
          <a:xfrm>
            <a:off x="3967843" y="608014"/>
            <a:ext cx="7487555" cy="372843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D8056B0-B3EC-45B9-AD2F-E83EB0CA49DE}"/>
              </a:ext>
            </a:extLst>
          </p:cNvPr>
          <p:cNvSpPr>
            <a:spLocks noGrp="1"/>
          </p:cNvSpPr>
          <p:nvPr>
            <p:ph type="ftr" sz="quarter" idx="11"/>
          </p:nvPr>
        </p:nvSpPr>
        <p:spPr>
          <a:xfrm>
            <a:off x="5332412" y="5883275"/>
            <a:ext cx="4324044"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3" name="Slide Number Placeholder 2">
            <a:extLst>
              <a:ext uri="{FF2B5EF4-FFF2-40B4-BE49-F238E27FC236}">
                <a16:creationId xmlns:a16="http://schemas.microsoft.com/office/drawing/2014/main" id="{53C3FBD9-6CEA-44DC-B9D4-8A94DE9F657D}"/>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21</a:t>
            </a:fld>
            <a:endParaRPr lang="en-US"/>
          </a:p>
        </p:txBody>
      </p:sp>
    </p:spTree>
    <p:extLst>
      <p:ext uri="{BB962C8B-B14F-4D97-AF65-F5344CB8AC3E}">
        <p14:creationId xmlns:p14="http://schemas.microsoft.com/office/powerpoint/2010/main" val="873410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65D6DF-CC9F-41AD-A218-733BCE2D368D}"/>
              </a:ext>
            </a:extLst>
          </p:cNvPr>
          <p:cNvPicPr>
            <a:picLocks noChangeAspect="1"/>
          </p:cNvPicPr>
          <p:nvPr/>
        </p:nvPicPr>
        <p:blipFill rotWithShape="1">
          <a:blip r:embed="rId2"/>
          <a:srcRect t="-1" r="38873" b="77399"/>
          <a:stretch/>
        </p:blipFill>
        <p:spPr>
          <a:xfrm>
            <a:off x="6900096" y="6049693"/>
            <a:ext cx="5019761" cy="747077"/>
          </a:xfrm>
          <a:prstGeom prst="rect">
            <a:avLst/>
          </a:prstGeom>
        </p:spPr>
      </p:pic>
      <p:sp>
        <p:nvSpPr>
          <p:cNvPr id="2" name="Title 1">
            <a:extLst>
              <a:ext uri="{FF2B5EF4-FFF2-40B4-BE49-F238E27FC236}">
                <a16:creationId xmlns:a16="http://schemas.microsoft.com/office/drawing/2014/main" id="{0A5B9515-BC8C-43CC-A83C-A0ACE07F7D38}"/>
              </a:ext>
            </a:extLst>
          </p:cNvPr>
          <p:cNvSpPr>
            <a:spLocks noGrp="1"/>
          </p:cNvSpPr>
          <p:nvPr>
            <p:ph type="title"/>
          </p:nvPr>
        </p:nvSpPr>
        <p:spPr>
          <a:xfrm>
            <a:off x="1571397" y="-11839"/>
            <a:ext cx="10018713" cy="1002439"/>
          </a:xfrm>
        </p:spPr>
        <p:txBody>
          <a:bodyPr>
            <a:noAutofit/>
          </a:bodyPr>
          <a:lstStyle/>
          <a:p>
            <a:r>
              <a:rPr lang="en-US" sz="3200" b="1" dirty="0">
                <a:solidFill>
                  <a:schemeClr val="tx1"/>
                </a:solidFill>
                <a:effectLst/>
                <a:latin typeface="Algerian" panose="04020705040A02060702" pitchFamily="82" charset="0"/>
                <a:cs typeface="Arial" panose="020B0604020202020204" pitchFamily="34" charset="0"/>
              </a:rPr>
              <a:t>ADDED NEW FEATURE – COMMENT LABEL</a:t>
            </a:r>
            <a:endParaRPr lang="en-IN" sz="3200" b="1" dirty="0">
              <a:solidFill>
                <a:schemeClr val="tx1"/>
              </a:solidFill>
              <a:effectLst/>
              <a:latin typeface="Algerian" panose="04020705040A02060702" pitchFamily="82"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22</a:t>
            </a:fld>
            <a:endParaRPr lang="en-US"/>
          </a:p>
        </p:txBody>
      </p:sp>
      <p:pic>
        <p:nvPicPr>
          <p:cNvPr id="6" name="Picture 5" descr="Graphical user interface&#10;&#10;Description automatically generated with low confidence">
            <a:extLst>
              <a:ext uri="{FF2B5EF4-FFF2-40B4-BE49-F238E27FC236}">
                <a16:creationId xmlns:a16="http://schemas.microsoft.com/office/drawing/2014/main" id="{0BACB7D7-EA06-4C44-B4E7-524C2F466AA2}"/>
              </a:ext>
            </a:extLst>
          </p:cNvPr>
          <p:cNvPicPr>
            <a:picLocks noChangeAspect="1"/>
          </p:cNvPicPr>
          <p:nvPr/>
        </p:nvPicPr>
        <p:blipFill rotWithShape="1">
          <a:blip r:embed="rId3">
            <a:extLst>
              <a:ext uri="{28A0092B-C50C-407E-A947-70E740481C1C}">
                <a14:useLocalDpi xmlns:a14="http://schemas.microsoft.com/office/drawing/2010/main" val="0"/>
              </a:ext>
            </a:extLst>
          </a:blip>
          <a:srcRect l="21875" t="37399" r="12857" b="18544"/>
          <a:stretch/>
        </p:blipFill>
        <p:spPr>
          <a:xfrm>
            <a:off x="1883229" y="931658"/>
            <a:ext cx="9884228" cy="4713513"/>
          </a:xfrm>
          <a:prstGeom prst="rect">
            <a:avLst/>
          </a:prstGeom>
        </p:spPr>
      </p:pic>
    </p:spTree>
    <p:extLst>
      <p:ext uri="{BB962C8B-B14F-4D97-AF65-F5344CB8AC3E}">
        <p14:creationId xmlns:p14="http://schemas.microsoft.com/office/powerpoint/2010/main" val="60994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 name="Group 1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2" name="Rectangle 18">
            <a:extLst>
              <a:ext uri="{FF2B5EF4-FFF2-40B4-BE49-F238E27FC236}">
                <a16:creationId xmlns:a16="http://schemas.microsoft.com/office/drawing/2014/main" id="{E67A1FC6-22FB-4EA7-B90A-C9F18FBEF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0">
            <a:extLst>
              <a:ext uri="{FF2B5EF4-FFF2-40B4-BE49-F238E27FC236}">
                <a16:creationId xmlns:a16="http://schemas.microsoft.com/office/drawing/2014/main" id="{6246FDC4-DD97-431A-914A-9EB57A4A3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CD4E68A2-74B0-42F5-BB75-2E1A7C201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9BDBA3E-511F-402D-8F88-8D7042649B43}"/>
              </a:ext>
            </a:extLst>
          </p:cNvPr>
          <p:cNvSpPr>
            <a:spLocks noGrp="1"/>
          </p:cNvSpPr>
          <p:nvPr>
            <p:ph type="title"/>
          </p:nvPr>
        </p:nvSpPr>
        <p:spPr>
          <a:xfrm>
            <a:off x="3444658" y="755904"/>
            <a:ext cx="7711025" cy="3084576"/>
          </a:xfrm>
        </p:spPr>
        <p:txBody>
          <a:bodyPr vert="horz" lIns="91440" tIns="45720" rIns="91440" bIns="45720" rtlCol="0" anchor="ctr">
            <a:normAutofit/>
          </a:bodyPr>
          <a:lstStyle/>
          <a:p>
            <a:pPr algn="l"/>
            <a:r>
              <a:rPr lang="en-US" sz="6000"/>
              <a:t>Model Building</a:t>
            </a:r>
          </a:p>
        </p:txBody>
      </p:sp>
      <p:sp>
        <p:nvSpPr>
          <p:cNvPr id="4" name="Footer Placeholder 3">
            <a:extLst>
              <a:ext uri="{FF2B5EF4-FFF2-40B4-BE49-F238E27FC236}">
                <a16:creationId xmlns:a16="http://schemas.microsoft.com/office/drawing/2014/main" id="{C69C2821-FA96-486B-83B8-B39DA8A7FD43}"/>
              </a:ext>
            </a:extLst>
          </p:cNvPr>
          <p:cNvSpPr>
            <a:spLocks noGrp="1"/>
          </p:cNvSpPr>
          <p:nvPr>
            <p:ph type="ftr" sz="quarter" idx="11"/>
          </p:nvPr>
        </p:nvSpPr>
        <p:spPr>
          <a:xfrm>
            <a:off x="1312699" y="5974556"/>
            <a:ext cx="4324044" cy="365125"/>
          </a:xfrm>
        </p:spPr>
        <p:txBody>
          <a:bodyPr vert="horz" lIns="91440" tIns="45720" rIns="91440" bIns="45720" rtlCol="0" anchor="ctr">
            <a:normAutofit/>
          </a:bodyPr>
          <a:lstStyle/>
          <a:p>
            <a:pPr>
              <a:spcAft>
                <a:spcPts val="600"/>
              </a:spcAft>
            </a:pPr>
            <a:r>
              <a:rPr lang="en-US" b="0" i="0" kern="1200" dirty="0">
                <a:solidFill>
                  <a:srgbClr val="FFFFFF"/>
                </a:solidFill>
                <a:effectLst/>
                <a:latin typeface="+mn-lt"/>
                <a:ea typeface="+mn-ea"/>
                <a:cs typeface="+mn-cs"/>
              </a:rPr>
              <a:t>FLIPROBO TECHNOLOGIES</a:t>
            </a:r>
          </a:p>
        </p:txBody>
      </p:sp>
      <p:sp>
        <p:nvSpPr>
          <p:cNvPr id="5" name="Slide Number Placeholder 4">
            <a:extLst>
              <a:ext uri="{FF2B5EF4-FFF2-40B4-BE49-F238E27FC236}">
                <a16:creationId xmlns:a16="http://schemas.microsoft.com/office/drawing/2014/main" id="{97B32C43-471E-473F-97EF-CF39DE4537A3}"/>
              </a:ext>
            </a:extLst>
          </p:cNvPr>
          <p:cNvSpPr>
            <a:spLocks noGrp="1"/>
          </p:cNvSpPr>
          <p:nvPr>
            <p:ph type="sldNum" sz="quarter" idx="12"/>
          </p:nvPr>
        </p:nvSpPr>
        <p:spPr>
          <a:xfrm>
            <a:off x="10604515" y="5974556"/>
            <a:ext cx="551167"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23</a:t>
            </a:fld>
            <a:endParaRPr lang="en-US"/>
          </a:p>
        </p:txBody>
      </p:sp>
    </p:spTree>
    <p:extLst>
      <p:ext uri="{BB962C8B-B14F-4D97-AF65-F5344CB8AC3E}">
        <p14:creationId xmlns:p14="http://schemas.microsoft.com/office/powerpoint/2010/main" val="242855899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897364" y="6587299"/>
            <a:ext cx="7084177" cy="365125"/>
          </a:xfrm>
        </p:spPr>
        <p:txBody>
          <a:bodyPr vert="horz" lIns="91440" tIns="45720" rIns="91440" bIns="45720" rtlCol="0" anchor="ctr">
            <a:normAutofit/>
          </a:bodyPr>
          <a:lstStyle/>
          <a:p>
            <a:pPr defTabSz="914400">
              <a:spcAft>
                <a:spcPts val="600"/>
              </a:spcAft>
            </a:pPr>
            <a:r>
              <a:rPr lang="en-US" b="0" i="0" kern="1200" dirty="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24</a:t>
            </a:fld>
            <a:endParaRPr lang="en-US"/>
          </a:p>
        </p:txBody>
      </p:sp>
      <p:sp>
        <p:nvSpPr>
          <p:cNvPr id="2" name="Title 1">
            <a:extLst>
              <a:ext uri="{FF2B5EF4-FFF2-40B4-BE49-F238E27FC236}">
                <a16:creationId xmlns:a16="http://schemas.microsoft.com/office/drawing/2014/main" id="{91827C5D-74C3-401B-9168-DE72D599DECE}"/>
              </a:ext>
            </a:extLst>
          </p:cNvPr>
          <p:cNvSpPr>
            <a:spLocks noGrp="1"/>
          </p:cNvSpPr>
          <p:nvPr>
            <p:ph type="title" idx="4294967295"/>
          </p:nvPr>
        </p:nvSpPr>
        <p:spPr>
          <a:xfrm>
            <a:off x="1684100" y="-205072"/>
            <a:ext cx="2813050" cy="1371600"/>
          </a:xfrm>
        </p:spPr>
        <p:txBody>
          <a:bodyPr vert="horz" lIns="91440" tIns="45720" rIns="91440" bIns="45720" rtlCol="0" anchor="ctr">
            <a:normAutofit/>
          </a:bodyPr>
          <a:lstStyle/>
          <a:p>
            <a:r>
              <a:rPr lang="en-US" sz="3200" dirty="0"/>
              <a:t>MODEL PREPRATION</a:t>
            </a:r>
          </a:p>
        </p:txBody>
      </p:sp>
      <p:sp>
        <p:nvSpPr>
          <p:cNvPr id="6" name="TextBox 5">
            <a:extLst>
              <a:ext uri="{FF2B5EF4-FFF2-40B4-BE49-F238E27FC236}">
                <a16:creationId xmlns:a16="http://schemas.microsoft.com/office/drawing/2014/main" id="{1DAF7F24-4A0E-46F0-A50D-94ECF047E7B2}"/>
              </a:ext>
            </a:extLst>
          </p:cNvPr>
          <p:cNvSpPr txBox="1"/>
          <p:nvPr/>
        </p:nvSpPr>
        <p:spPr>
          <a:xfrm>
            <a:off x="6629401" y="591902"/>
            <a:ext cx="5649686" cy="827180"/>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dirty="0"/>
              <a:t>The “clean comment text” feature has a notable reduction in the number of characters. </a:t>
            </a:r>
          </a:p>
        </p:txBody>
      </p:sp>
      <p:pic>
        <p:nvPicPr>
          <p:cNvPr id="10" name="Picture 9"/>
          <p:cNvPicPr/>
          <p:nvPr/>
        </p:nvPicPr>
        <p:blipFill rotWithShape="1">
          <a:blip r:embed="rId3"/>
          <a:srcRect l="11709"/>
          <a:stretch/>
        </p:blipFill>
        <p:spPr>
          <a:xfrm>
            <a:off x="6629401" y="1426030"/>
            <a:ext cx="5210430" cy="5242908"/>
          </a:xfrm>
          <a:prstGeom prst="rect">
            <a:avLst/>
          </a:prstGeom>
        </p:spPr>
      </p:pic>
      <p:pic>
        <p:nvPicPr>
          <p:cNvPr id="9" name="Picture 8"/>
          <p:cNvPicPr/>
          <p:nvPr/>
        </p:nvPicPr>
        <p:blipFill rotWithShape="1">
          <a:blip r:embed="rId4"/>
          <a:srcRect l="11760" b="16007"/>
          <a:stretch/>
        </p:blipFill>
        <p:spPr>
          <a:xfrm>
            <a:off x="1407236" y="970585"/>
            <a:ext cx="5222164" cy="2077559"/>
          </a:xfrm>
          <a:prstGeom prst="rect">
            <a:avLst/>
          </a:prstGeom>
        </p:spPr>
      </p:pic>
      <p:pic>
        <p:nvPicPr>
          <p:cNvPr id="8" name="Picture 7"/>
          <p:cNvPicPr/>
          <p:nvPr/>
        </p:nvPicPr>
        <p:blipFill rotWithShape="1">
          <a:blip r:embed="rId5"/>
          <a:srcRect l="15862" r="20322"/>
          <a:stretch/>
        </p:blipFill>
        <p:spPr>
          <a:xfrm>
            <a:off x="1407236" y="3097320"/>
            <a:ext cx="4338872" cy="2808515"/>
          </a:xfrm>
          <a:prstGeom prst="rect">
            <a:avLst/>
          </a:prstGeom>
        </p:spPr>
      </p:pic>
    </p:spTree>
    <p:extLst>
      <p:ext uri="{BB962C8B-B14F-4D97-AF65-F5344CB8AC3E}">
        <p14:creationId xmlns:p14="http://schemas.microsoft.com/office/powerpoint/2010/main" val="294268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PREPRATION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25</a:t>
            </a:fld>
            <a:endParaRPr lang="en-US"/>
          </a:p>
        </p:txBody>
      </p:sp>
      <p:pic>
        <p:nvPicPr>
          <p:cNvPr id="11" name="Picture 10"/>
          <p:cNvPicPr/>
          <p:nvPr/>
        </p:nvPicPr>
        <p:blipFill rotWithShape="1">
          <a:blip r:embed="rId2"/>
          <a:srcRect l="5416" r="2515"/>
          <a:stretch/>
        </p:blipFill>
        <p:spPr>
          <a:xfrm>
            <a:off x="1354085" y="1843081"/>
            <a:ext cx="4654829" cy="3642276"/>
          </a:xfrm>
          <a:prstGeom prst="rect">
            <a:avLst/>
          </a:prstGeom>
        </p:spPr>
      </p:pic>
      <p:pic>
        <p:nvPicPr>
          <p:cNvPr id="12" name="Picture 11"/>
          <p:cNvPicPr/>
          <p:nvPr/>
        </p:nvPicPr>
        <p:blipFill rotWithShape="1">
          <a:blip r:embed="rId3"/>
          <a:srcRect l="4702" r="1474" b="7361"/>
          <a:stretch/>
        </p:blipFill>
        <p:spPr>
          <a:xfrm>
            <a:off x="6008914" y="1600201"/>
            <a:ext cx="5878287" cy="5159828"/>
          </a:xfrm>
          <a:prstGeom prst="rect">
            <a:avLst/>
          </a:prstGeom>
        </p:spPr>
      </p:pic>
    </p:spTree>
    <p:extLst>
      <p:ext uri="{BB962C8B-B14F-4D97-AF65-F5344CB8AC3E}">
        <p14:creationId xmlns:p14="http://schemas.microsoft.com/office/powerpoint/2010/main" val="2429718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774369" y="27933"/>
            <a:ext cx="4553249" cy="672317"/>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26</a:t>
            </a:fld>
            <a:endParaRPr lang="en-US"/>
          </a:p>
        </p:txBody>
      </p:sp>
      <p:pic>
        <p:nvPicPr>
          <p:cNvPr id="8" name="Picture 7"/>
          <p:cNvPicPr/>
          <p:nvPr/>
        </p:nvPicPr>
        <p:blipFill rotWithShape="1">
          <a:blip r:embed="rId2"/>
          <a:srcRect l="3381" r="11011"/>
          <a:stretch/>
        </p:blipFill>
        <p:spPr>
          <a:xfrm>
            <a:off x="1561118" y="995374"/>
            <a:ext cx="4766499" cy="4443909"/>
          </a:xfrm>
          <a:prstGeom prst="rect">
            <a:avLst/>
          </a:prstGeom>
        </p:spPr>
      </p:pic>
      <p:pic>
        <p:nvPicPr>
          <p:cNvPr id="9" name="Picture 8"/>
          <p:cNvPicPr/>
          <p:nvPr/>
        </p:nvPicPr>
        <p:blipFill rotWithShape="1">
          <a:blip r:embed="rId3"/>
          <a:srcRect l="4597" r="2605"/>
          <a:stretch/>
        </p:blipFill>
        <p:spPr>
          <a:xfrm>
            <a:off x="6422571" y="2775857"/>
            <a:ext cx="5601789" cy="3916534"/>
          </a:xfrm>
          <a:prstGeom prst="rect">
            <a:avLst/>
          </a:prstGeom>
        </p:spPr>
      </p:pic>
    </p:spTree>
    <p:extLst>
      <p:ext uri="{BB962C8B-B14F-4D97-AF65-F5344CB8AC3E}">
        <p14:creationId xmlns:p14="http://schemas.microsoft.com/office/powerpoint/2010/main" val="1198293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567542" y="172982"/>
            <a:ext cx="4672991" cy="63256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27</a:t>
            </a:fld>
            <a:endParaRPr lang="en-US"/>
          </a:p>
        </p:txBody>
      </p:sp>
      <p:pic>
        <p:nvPicPr>
          <p:cNvPr id="11" name="Picture 10"/>
          <p:cNvPicPr/>
          <p:nvPr/>
        </p:nvPicPr>
        <p:blipFill rotWithShape="1">
          <a:blip r:embed="rId2"/>
          <a:srcRect l="5538"/>
          <a:stretch/>
        </p:blipFill>
        <p:spPr>
          <a:xfrm>
            <a:off x="1567542" y="805544"/>
            <a:ext cx="5290458" cy="4735285"/>
          </a:xfrm>
          <a:prstGeom prst="rect">
            <a:avLst/>
          </a:prstGeom>
        </p:spPr>
      </p:pic>
      <p:pic>
        <p:nvPicPr>
          <p:cNvPr id="12" name="Picture 11"/>
          <p:cNvPicPr/>
          <p:nvPr/>
        </p:nvPicPr>
        <p:blipFill rotWithShape="1">
          <a:blip r:embed="rId3"/>
          <a:srcRect l="8501" r="3735"/>
          <a:stretch/>
        </p:blipFill>
        <p:spPr>
          <a:xfrm>
            <a:off x="7013155" y="2707170"/>
            <a:ext cx="5030198" cy="3881818"/>
          </a:xfrm>
          <a:prstGeom prst="rect">
            <a:avLst/>
          </a:prstGeom>
        </p:spPr>
      </p:pic>
    </p:spTree>
    <p:extLst>
      <p:ext uri="{BB962C8B-B14F-4D97-AF65-F5344CB8AC3E}">
        <p14:creationId xmlns:p14="http://schemas.microsoft.com/office/powerpoint/2010/main" val="2435375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28</a:t>
            </a:fld>
            <a:endParaRPr lang="en-US"/>
          </a:p>
        </p:txBody>
      </p:sp>
      <p:pic>
        <p:nvPicPr>
          <p:cNvPr id="8" name="Picture 7"/>
          <p:cNvPicPr/>
          <p:nvPr/>
        </p:nvPicPr>
        <p:blipFill>
          <a:blip r:embed="rId2"/>
          <a:stretch>
            <a:fillRect/>
          </a:stretch>
        </p:blipFill>
        <p:spPr>
          <a:xfrm>
            <a:off x="6096000" y="2442783"/>
            <a:ext cx="5731510" cy="2386330"/>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A2647F35-922C-4BF7-9CC6-828FA34CFDB7}"/>
              </a:ext>
            </a:extLst>
          </p:cNvPr>
          <p:cNvPicPr>
            <a:picLocks noChangeAspect="1"/>
          </p:cNvPicPr>
          <p:nvPr/>
        </p:nvPicPr>
        <p:blipFill rotWithShape="1">
          <a:blip r:embed="rId3">
            <a:extLst>
              <a:ext uri="{28A0092B-C50C-407E-A947-70E740481C1C}">
                <a14:useLocalDpi xmlns:a14="http://schemas.microsoft.com/office/drawing/2010/main" val="0"/>
              </a:ext>
            </a:extLst>
          </a:blip>
          <a:srcRect l="21098" t="51164" r="50000" b="1402"/>
          <a:stretch/>
        </p:blipFill>
        <p:spPr>
          <a:xfrm>
            <a:off x="1542752" y="1583991"/>
            <a:ext cx="4661201" cy="4103914"/>
          </a:xfrm>
          <a:prstGeom prst="rect">
            <a:avLst/>
          </a:prstGeom>
        </p:spPr>
      </p:pic>
    </p:spTree>
    <p:extLst>
      <p:ext uri="{BB962C8B-B14F-4D97-AF65-F5344CB8AC3E}">
        <p14:creationId xmlns:p14="http://schemas.microsoft.com/office/powerpoint/2010/main" val="268764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142999" y="372589"/>
            <a:ext cx="5148943" cy="47402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29</a:t>
            </a:fld>
            <a:endParaRPr lang="en-US"/>
          </a:p>
        </p:txBody>
      </p:sp>
      <p:pic>
        <p:nvPicPr>
          <p:cNvPr id="7" name="Picture 6"/>
          <p:cNvPicPr/>
          <p:nvPr/>
        </p:nvPicPr>
        <p:blipFill rotWithShape="1">
          <a:blip r:embed="rId2"/>
          <a:srcRect l="6816"/>
          <a:stretch/>
        </p:blipFill>
        <p:spPr>
          <a:xfrm>
            <a:off x="1393355" y="1195251"/>
            <a:ext cx="4956266" cy="4345578"/>
          </a:xfrm>
          <a:prstGeom prst="rect">
            <a:avLst/>
          </a:prstGeom>
        </p:spPr>
      </p:pic>
      <p:pic>
        <p:nvPicPr>
          <p:cNvPr id="8" name="Picture 7"/>
          <p:cNvPicPr/>
          <p:nvPr/>
        </p:nvPicPr>
        <p:blipFill rotWithShape="1">
          <a:blip r:embed="rId3"/>
          <a:srcRect l="9819"/>
          <a:stretch/>
        </p:blipFill>
        <p:spPr>
          <a:xfrm>
            <a:off x="6476999" y="2442783"/>
            <a:ext cx="5168719" cy="4219274"/>
          </a:xfrm>
          <a:prstGeom prst="rect">
            <a:avLst/>
          </a:prstGeom>
        </p:spPr>
      </p:pic>
    </p:spTree>
    <p:extLst>
      <p:ext uri="{BB962C8B-B14F-4D97-AF65-F5344CB8AC3E}">
        <p14:creationId xmlns:p14="http://schemas.microsoft.com/office/powerpoint/2010/main" val="352558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3"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D1A96374-EF3E-49F9-9124-DA6705E44C7F}"/>
              </a:ext>
            </a:extLst>
          </p:cNvPr>
          <p:cNvSpPr>
            <a:spLocks noGrp="1"/>
          </p:cNvSpPr>
          <p:nvPr>
            <p:ph type="title"/>
          </p:nvPr>
        </p:nvSpPr>
        <p:spPr>
          <a:xfrm>
            <a:off x="1018191" y="685800"/>
            <a:ext cx="7411825" cy="1752599"/>
          </a:xfrm>
        </p:spPr>
        <p:txBody>
          <a:bodyPr>
            <a:normAutofit/>
          </a:bodyPr>
          <a:lstStyle/>
          <a:p>
            <a:pPr algn="l"/>
            <a:r>
              <a:rPr lang="en-IN">
                <a:effectLst/>
                <a:latin typeface="Arial" panose="020B0604020202020204" pitchFamily="34" charset="0"/>
                <a:cs typeface="Arial" panose="020B0604020202020204" pitchFamily="34" charset="0"/>
              </a:rPr>
              <a:t>BUSINESS PROBLEM FRAMING</a:t>
            </a:r>
            <a:endParaRPr lang="en-US">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3C248A7-C68C-4C5D-9A8F-96DB900E1245}"/>
              </a:ext>
            </a:extLst>
          </p:cNvPr>
          <p:cNvSpPr>
            <a:spLocks noGrp="1"/>
          </p:cNvSpPr>
          <p:nvPr>
            <p:ph idx="1"/>
          </p:nvPr>
        </p:nvSpPr>
        <p:spPr>
          <a:xfrm>
            <a:off x="1018190" y="2666999"/>
            <a:ext cx="7243603" cy="2719193"/>
          </a:xfrm>
        </p:spPr>
        <p:txBody>
          <a:bodyPr anchor="t">
            <a:normAutofit/>
          </a:bodyPr>
          <a:lstStyle/>
          <a:p>
            <a:pPr marL="109728" indent="0">
              <a:lnSpc>
                <a:spcPct val="90000"/>
              </a:lnSpc>
              <a:buNone/>
            </a:pPr>
            <a:r>
              <a:rPr lang="en-IN" sz="1400" dirty="0">
                <a:latin typeface="Arial" panose="020B0604020202020204" pitchFamily="34" charset="0"/>
                <a:cs typeface="Arial" panose="020B0604020202020204" pitchFamily="34" charset="0"/>
              </a:rPr>
              <a:t>  offensive comments. This can take a toll on anyone and affect them mentally   </a:t>
            </a:r>
          </a:p>
          <a:p>
            <a:pPr marL="109728" indent="0">
              <a:lnSpc>
                <a:spcPct val="90000"/>
              </a:lnSpc>
              <a:buNone/>
            </a:pPr>
            <a:r>
              <a:rPr lang="en-IN" sz="1400" dirty="0">
                <a:latin typeface="Arial" panose="020B0604020202020204" pitchFamily="34" charset="0"/>
                <a:cs typeface="Arial" panose="020B0604020202020204" pitchFamily="34" charset="0"/>
              </a:rPr>
              <a:t>   leading to depression, mental illness, self-hatred and suicidal thoughts.</a:t>
            </a:r>
            <a:endParaRPr lang="en-US" sz="1400" dirty="0">
              <a:latin typeface="Arial" panose="020B0604020202020204" pitchFamily="34" charset="0"/>
              <a:cs typeface="Arial" panose="020B0604020202020204" pitchFamily="34" charset="0"/>
            </a:endParaRPr>
          </a:p>
          <a:p>
            <a:pPr lvl="0">
              <a:lnSpc>
                <a:spcPct val="90000"/>
              </a:lnSpc>
            </a:pPr>
            <a:r>
              <a:rPr lang="en-IN" sz="1400" dirty="0">
                <a:latin typeface="Arial" panose="020B0604020202020204" pitchFamily="34" charset="0"/>
                <a:cs typeface="Arial" panose="020B0604020202020204" pitchFamily="34"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endParaRPr lang="en-US" sz="1400" dirty="0">
              <a:latin typeface="Arial" panose="020B0604020202020204" pitchFamily="34" charset="0"/>
              <a:cs typeface="Arial" panose="020B0604020202020204" pitchFamily="34" charset="0"/>
            </a:endParaRPr>
          </a:p>
          <a:p>
            <a:pPr>
              <a:lnSpc>
                <a:spcPct val="90000"/>
              </a:lnSpc>
            </a:pPr>
            <a:r>
              <a:rPr lang="en-IN" sz="1400" dirty="0">
                <a:latin typeface="Arial" panose="020B0604020202020204" pitchFamily="34" charset="0"/>
                <a:cs typeface="Arial" panose="020B0604020202020204" pitchFamily="34" charset="0"/>
              </a:rPr>
              <a:t>Our goal is to build a prototype of online hate and abuse comment classifier which can used to classify hate and offensive comments so that it can be controlled and restricted from spreading hatred and cyberbullying.</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p:cNvSpPr>
            <a:spLocks noGrp="1"/>
          </p:cNvSpPr>
          <p:nvPr>
            <p:ph type="ftr" sz="quarter" idx="11"/>
          </p:nvPr>
        </p:nvSpPr>
        <p:spPr>
          <a:xfrm>
            <a:off x="1018190" y="5883275"/>
            <a:ext cx="5775900" cy="365125"/>
          </a:xfrm>
        </p:spPr>
        <p:txBody>
          <a:bodyPr>
            <a:normAutofit/>
          </a:bodyPr>
          <a:lstStyle/>
          <a:p>
            <a:pPr>
              <a:spcAft>
                <a:spcPts val="600"/>
              </a:spcAft>
            </a:pPr>
            <a:r>
              <a:rPr lang="en-US"/>
              <a:t>FLIPROBO TECHNOLOGIES</a:t>
            </a:r>
          </a:p>
        </p:txBody>
      </p:sp>
      <p:sp>
        <p:nvSpPr>
          <p:cNvPr id="5" name="Slide Number Placeholder 4"/>
          <p:cNvSpPr>
            <a:spLocks noGrp="1"/>
          </p:cNvSpPr>
          <p:nvPr>
            <p:ph type="sldNum" sz="quarter" idx="12"/>
          </p:nvPr>
        </p:nvSpPr>
        <p:spPr>
          <a:xfrm>
            <a:off x="10951856" y="5883275"/>
            <a:ext cx="551167" cy="365125"/>
          </a:xfrm>
        </p:spPr>
        <p:txBody>
          <a:bodyPr>
            <a:normAutofit/>
          </a:bodyPr>
          <a:lstStyle/>
          <a:p>
            <a:pPr>
              <a:spcAft>
                <a:spcPts val="600"/>
              </a:spcAft>
            </a:pPr>
            <a:fld id="{73B850FF-6169-4056-8077-06FFA93A5366}" type="slidenum">
              <a:rPr lang="en-US" smtClean="0"/>
              <a:pPr>
                <a:spcAft>
                  <a:spcPts val="600"/>
                </a:spcAft>
              </a:pPr>
              <a:t>3</a:t>
            </a:fld>
            <a:endParaRPr lang="en-US"/>
          </a:p>
        </p:txBody>
      </p:sp>
    </p:spTree>
    <p:extLst>
      <p:ext uri="{BB962C8B-B14F-4D97-AF65-F5344CB8AC3E}">
        <p14:creationId xmlns:p14="http://schemas.microsoft.com/office/powerpoint/2010/main" val="26951566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524000" y="191793"/>
            <a:ext cx="5421086" cy="548742"/>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30</a:t>
            </a:fld>
            <a:endParaRPr lang="en-US"/>
          </a:p>
        </p:txBody>
      </p:sp>
      <p:pic>
        <p:nvPicPr>
          <p:cNvPr id="8" name="Picture 7"/>
          <p:cNvPicPr/>
          <p:nvPr/>
        </p:nvPicPr>
        <p:blipFill>
          <a:blip r:embed="rId2"/>
          <a:stretch>
            <a:fillRect/>
          </a:stretch>
        </p:blipFill>
        <p:spPr>
          <a:xfrm>
            <a:off x="6096000" y="2442783"/>
            <a:ext cx="5731510" cy="397764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2C940F49-5C42-45DF-B70D-26E46176AFA0}"/>
              </a:ext>
            </a:extLst>
          </p:cNvPr>
          <p:cNvPicPr>
            <a:picLocks noChangeAspect="1"/>
          </p:cNvPicPr>
          <p:nvPr/>
        </p:nvPicPr>
        <p:blipFill rotWithShape="1">
          <a:blip r:embed="rId3">
            <a:extLst>
              <a:ext uri="{28A0092B-C50C-407E-A947-70E740481C1C}">
                <a14:useLocalDpi xmlns:a14="http://schemas.microsoft.com/office/drawing/2010/main" val="0"/>
              </a:ext>
            </a:extLst>
          </a:blip>
          <a:srcRect l="21098" t="28197" r="50000" b="24201"/>
          <a:stretch/>
        </p:blipFill>
        <p:spPr>
          <a:xfrm>
            <a:off x="1744965" y="1067710"/>
            <a:ext cx="4138723" cy="4643542"/>
          </a:xfrm>
          <a:prstGeom prst="rect">
            <a:avLst/>
          </a:prstGeom>
        </p:spPr>
      </p:pic>
    </p:spTree>
    <p:extLst>
      <p:ext uri="{BB962C8B-B14F-4D97-AF65-F5344CB8AC3E}">
        <p14:creationId xmlns:p14="http://schemas.microsoft.com/office/powerpoint/2010/main" val="19455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001486" y="108857"/>
            <a:ext cx="5529944" cy="500743"/>
          </a:xfrm>
        </p:spPr>
        <p:txBody>
          <a:bodyPr>
            <a:normAutofit fontScale="90000"/>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31</a:t>
            </a:fld>
            <a:endParaRPr lang="en-US"/>
          </a:p>
        </p:txBody>
      </p:sp>
      <p:pic>
        <p:nvPicPr>
          <p:cNvPr id="8" name="Picture 7"/>
          <p:cNvPicPr/>
          <p:nvPr/>
        </p:nvPicPr>
        <p:blipFill>
          <a:blip r:embed="rId2"/>
          <a:stretch>
            <a:fillRect/>
          </a:stretch>
        </p:blipFill>
        <p:spPr>
          <a:xfrm>
            <a:off x="6096000" y="2258117"/>
            <a:ext cx="5731510" cy="4491026"/>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A03E8B0B-6399-4330-B1FA-E10C7DF11730}"/>
              </a:ext>
            </a:extLst>
          </p:cNvPr>
          <p:cNvPicPr>
            <a:picLocks noChangeAspect="1"/>
          </p:cNvPicPr>
          <p:nvPr/>
        </p:nvPicPr>
        <p:blipFill rotWithShape="1">
          <a:blip r:embed="rId3">
            <a:extLst>
              <a:ext uri="{28A0092B-C50C-407E-A947-70E740481C1C}">
                <a14:useLocalDpi xmlns:a14="http://schemas.microsoft.com/office/drawing/2010/main" val="0"/>
              </a:ext>
            </a:extLst>
          </a:blip>
          <a:srcRect l="21098" t="39135" r="50000" b="14382"/>
          <a:stretch/>
        </p:blipFill>
        <p:spPr>
          <a:xfrm>
            <a:off x="1668764" y="892630"/>
            <a:ext cx="4250735" cy="4593770"/>
          </a:xfrm>
          <a:prstGeom prst="rect">
            <a:avLst/>
          </a:prstGeom>
        </p:spPr>
      </p:pic>
    </p:spTree>
    <p:extLst>
      <p:ext uri="{BB962C8B-B14F-4D97-AF65-F5344CB8AC3E}">
        <p14:creationId xmlns:p14="http://schemas.microsoft.com/office/powerpoint/2010/main" val="538837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8DE2A3-4CBB-411F-B187-9C8CF2C2809C}"/>
              </a:ext>
            </a:extLst>
          </p:cNvPr>
          <p:cNvSpPr>
            <a:spLocks noGrp="1"/>
          </p:cNvSpPr>
          <p:nvPr>
            <p:ph type="ftr" sz="quarter" idx="11"/>
          </p:nvPr>
        </p:nvSpPr>
        <p:spPr/>
        <p:txBody>
          <a:bodyPr/>
          <a:lstStyle/>
          <a:p>
            <a:r>
              <a:rPr lang="en-US"/>
              <a:t>FLIPROBO TECHNOLOGIES</a:t>
            </a:r>
          </a:p>
        </p:txBody>
      </p:sp>
      <p:sp>
        <p:nvSpPr>
          <p:cNvPr id="5" name="Slide Number Placeholder 4">
            <a:extLst>
              <a:ext uri="{FF2B5EF4-FFF2-40B4-BE49-F238E27FC236}">
                <a16:creationId xmlns:a16="http://schemas.microsoft.com/office/drawing/2014/main" id="{49D231E0-4E7A-43A1-BDED-3D3C355D56E3}"/>
              </a:ext>
            </a:extLst>
          </p:cNvPr>
          <p:cNvSpPr>
            <a:spLocks noGrp="1"/>
          </p:cNvSpPr>
          <p:nvPr>
            <p:ph type="sldNum" sz="quarter" idx="12"/>
          </p:nvPr>
        </p:nvSpPr>
        <p:spPr/>
        <p:txBody>
          <a:bodyPr/>
          <a:lstStyle/>
          <a:p>
            <a:fld id="{73B850FF-6169-4056-8077-06FFA93A5366}" type="slidenum">
              <a:rPr lang="en-US" smtClean="0"/>
              <a:t>32</a:t>
            </a:fld>
            <a:endParaRPr lang="en-US"/>
          </a:p>
        </p:txBody>
      </p:sp>
      <p:sp>
        <p:nvSpPr>
          <p:cNvPr id="6" name="Title 1">
            <a:extLst>
              <a:ext uri="{FF2B5EF4-FFF2-40B4-BE49-F238E27FC236}">
                <a16:creationId xmlns:a16="http://schemas.microsoft.com/office/drawing/2014/main" id="{781B5C42-846A-441E-8AB1-315AC673EA11}"/>
              </a:ext>
            </a:extLst>
          </p:cNvPr>
          <p:cNvSpPr txBox="1">
            <a:spLocks/>
          </p:cNvSpPr>
          <p:nvPr/>
        </p:nvSpPr>
        <p:spPr>
          <a:xfrm>
            <a:off x="1524000" y="191793"/>
            <a:ext cx="5421086" cy="548742"/>
          </a:xfrm>
          <a:prstGeom prst="rect">
            <a:avLst/>
          </a:prstGeom>
        </p:spPr>
        <p:txBody>
          <a:bodyPr>
            <a:normAutofit fontScale="8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a:latin typeface="Arial" panose="020B0604020202020204" pitchFamily="34" charset="0"/>
                <a:cs typeface="Arial" panose="020B0604020202020204" pitchFamily="34" charset="0"/>
              </a:rPr>
              <a:t>MODEL OUTPUT</a:t>
            </a:r>
            <a:endParaRPr lang="en-IN" sz="4400" dirty="0">
              <a:latin typeface="Arial" panose="020B0604020202020204" pitchFamily="34" charset="0"/>
              <a:cs typeface="Arial" panose="020B0604020202020204" pitchFamily="34" charset="0"/>
            </a:endParaRPr>
          </a:p>
        </p:txBody>
      </p:sp>
      <p:pic>
        <p:nvPicPr>
          <p:cNvPr id="8" name="Picture 7" descr="Graphical user interface&#10;&#10;Description automatically generated with low confidence">
            <a:extLst>
              <a:ext uri="{FF2B5EF4-FFF2-40B4-BE49-F238E27FC236}">
                <a16:creationId xmlns:a16="http://schemas.microsoft.com/office/drawing/2014/main" id="{2A6B37E2-7706-4446-BA91-9E99701BD23C}"/>
              </a:ext>
            </a:extLst>
          </p:cNvPr>
          <p:cNvPicPr>
            <a:picLocks noChangeAspect="1"/>
          </p:cNvPicPr>
          <p:nvPr/>
        </p:nvPicPr>
        <p:blipFill rotWithShape="1">
          <a:blip r:embed="rId2">
            <a:extLst>
              <a:ext uri="{28A0092B-C50C-407E-A947-70E740481C1C}">
                <a14:useLocalDpi xmlns:a14="http://schemas.microsoft.com/office/drawing/2010/main" val="0"/>
              </a:ext>
            </a:extLst>
          </a:blip>
          <a:srcRect l="21875" t="50000" r="50000" b="3564"/>
          <a:stretch/>
        </p:blipFill>
        <p:spPr>
          <a:xfrm>
            <a:off x="1523999" y="740535"/>
            <a:ext cx="4572001" cy="4778522"/>
          </a:xfrm>
          <a:prstGeom prst="rect">
            <a:avLst/>
          </a:prstGeom>
        </p:spPr>
      </p:pic>
      <p:pic>
        <p:nvPicPr>
          <p:cNvPr id="9" name="Picture 8">
            <a:extLst>
              <a:ext uri="{FF2B5EF4-FFF2-40B4-BE49-F238E27FC236}">
                <a16:creationId xmlns:a16="http://schemas.microsoft.com/office/drawing/2014/main" id="{988626FA-0D42-4B45-8971-B6CB02F4AB82}"/>
              </a:ext>
            </a:extLst>
          </p:cNvPr>
          <p:cNvPicPr/>
          <p:nvPr/>
        </p:nvPicPr>
        <p:blipFill>
          <a:blip r:embed="rId3"/>
          <a:stretch>
            <a:fillRect/>
          </a:stretch>
        </p:blipFill>
        <p:spPr>
          <a:xfrm>
            <a:off x="6315799" y="1902341"/>
            <a:ext cx="5731510" cy="4763866"/>
          </a:xfrm>
          <a:prstGeom prst="rect">
            <a:avLst/>
          </a:prstGeom>
        </p:spPr>
      </p:pic>
    </p:spTree>
    <p:extLst>
      <p:ext uri="{BB962C8B-B14F-4D97-AF65-F5344CB8AC3E}">
        <p14:creationId xmlns:p14="http://schemas.microsoft.com/office/powerpoint/2010/main" val="2491532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SCORES SUMMARY</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33</a:t>
            </a:fld>
            <a:endParaRPr lang="en-US"/>
          </a:p>
        </p:txBody>
      </p:sp>
      <p:pic>
        <p:nvPicPr>
          <p:cNvPr id="12" name="Picture 11" descr="Graphical user interface, application&#10;&#10;Description automatically generated">
            <a:extLst>
              <a:ext uri="{FF2B5EF4-FFF2-40B4-BE49-F238E27FC236}">
                <a16:creationId xmlns:a16="http://schemas.microsoft.com/office/drawing/2014/main" id="{8E7999C1-A909-4952-8225-542CB6A43FBA}"/>
              </a:ext>
            </a:extLst>
          </p:cNvPr>
          <p:cNvPicPr>
            <a:picLocks noChangeAspect="1"/>
          </p:cNvPicPr>
          <p:nvPr/>
        </p:nvPicPr>
        <p:blipFill rotWithShape="1">
          <a:blip r:embed="rId2">
            <a:extLst>
              <a:ext uri="{28A0092B-C50C-407E-A947-70E740481C1C}">
                <a14:useLocalDpi xmlns:a14="http://schemas.microsoft.com/office/drawing/2010/main" val="0"/>
              </a:ext>
            </a:extLst>
          </a:blip>
          <a:srcRect l="21786" t="41844" r="13570" b="20541"/>
          <a:stretch/>
        </p:blipFill>
        <p:spPr>
          <a:xfrm>
            <a:off x="1796144" y="1727144"/>
            <a:ext cx="8741228" cy="4139987"/>
          </a:xfrm>
          <a:prstGeom prst="rect">
            <a:avLst/>
          </a:prstGeom>
        </p:spPr>
      </p:pic>
    </p:spTree>
    <p:extLst>
      <p:ext uri="{BB962C8B-B14F-4D97-AF65-F5344CB8AC3E}">
        <p14:creationId xmlns:p14="http://schemas.microsoft.com/office/powerpoint/2010/main" val="185606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33648" y="401581"/>
            <a:ext cx="10515600" cy="1325563"/>
          </a:xfrm>
        </p:spPr>
        <p:txBody>
          <a:bodyPr>
            <a:normAutofit/>
          </a:bodyPr>
          <a:lstStyle/>
          <a:p>
            <a:r>
              <a:rPr lang="en-US" sz="4400" dirty="0">
                <a:solidFill>
                  <a:schemeClr val="tx1"/>
                </a:solidFill>
                <a:effectLst/>
                <a:latin typeface="Arial" panose="020B0604020202020204" pitchFamily="34" charset="0"/>
                <a:cs typeface="Arial" panose="020B0604020202020204" pitchFamily="34" charset="0"/>
              </a:rPr>
              <a:t>MODEL OUTPUT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73B850FF-6169-4056-8077-06FFA93A5366}" type="slidenum">
              <a:rPr lang="en-US" smtClean="0"/>
              <a:t>34</a:t>
            </a:fld>
            <a:endParaRPr lang="en-US"/>
          </a:p>
        </p:txBody>
      </p:sp>
      <p:pic>
        <p:nvPicPr>
          <p:cNvPr id="7" name="Picture 6"/>
          <p:cNvPicPr/>
          <p:nvPr/>
        </p:nvPicPr>
        <p:blipFill>
          <a:blip r:embed="rId2"/>
          <a:stretch>
            <a:fillRect/>
          </a:stretch>
        </p:blipFill>
        <p:spPr>
          <a:xfrm>
            <a:off x="1874973" y="2442783"/>
            <a:ext cx="9081498" cy="2774043"/>
          </a:xfrm>
          <a:prstGeom prst="rect">
            <a:avLst/>
          </a:prstGeom>
        </p:spPr>
      </p:pic>
    </p:spTree>
    <p:extLst>
      <p:ext uri="{BB962C8B-B14F-4D97-AF65-F5344CB8AC3E}">
        <p14:creationId xmlns:p14="http://schemas.microsoft.com/office/powerpoint/2010/main" val="14354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614939" y="167148"/>
            <a:ext cx="3109461" cy="714595"/>
          </a:xfrm>
        </p:spPr>
        <p:txBody>
          <a:bodyPr vert="horz" lIns="91440" tIns="45720" rIns="91440" bIns="45720" rtlCol="0" anchor="ctr">
            <a:normAutofit/>
          </a:bodyPr>
          <a:lstStyle/>
          <a:p>
            <a:r>
              <a:rPr lang="en-US" sz="3600" b="1" dirty="0">
                <a:latin typeface="Algerian" panose="04020705040A02060702" pitchFamily="82" charset="0"/>
              </a:rPr>
              <a:t>FINAL MODEL</a:t>
            </a:r>
          </a:p>
        </p:txBody>
      </p:sp>
      <p:sp>
        <p:nvSpPr>
          <p:cNvPr id="3" name="Footer Placeholder 2"/>
          <p:cNvSpPr>
            <a:spLocks noGrp="1"/>
          </p:cNvSpPr>
          <p:nvPr>
            <p:ph type="ftr" sz="quarter" idx="11"/>
          </p:nvPr>
        </p:nvSpPr>
        <p:spPr>
          <a:xfrm>
            <a:off x="2572279" y="588327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35</a:t>
            </a:fld>
            <a:endParaRPr lang="en-US"/>
          </a:p>
        </p:txBody>
      </p:sp>
      <p:pic>
        <p:nvPicPr>
          <p:cNvPr id="10" name="Picture 9" descr="Text&#10;&#10;Description automatically generated">
            <a:extLst>
              <a:ext uri="{FF2B5EF4-FFF2-40B4-BE49-F238E27FC236}">
                <a16:creationId xmlns:a16="http://schemas.microsoft.com/office/drawing/2014/main" id="{9C87E7E5-49FA-4C34-9FDD-33985E1A5750}"/>
              </a:ext>
            </a:extLst>
          </p:cNvPr>
          <p:cNvPicPr>
            <a:picLocks noChangeAspect="1"/>
          </p:cNvPicPr>
          <p:nvPr/>
        </p:nvPicPr>
        <p:blipFill rotWithShape="1">
          <a:blip r:embed="rId3">
            <a:extLst>
              <a:ext uri="{28A0092B-C50C-407E-A947-70E740481C1C}">
                <a14:useLocalDpi xmlns:a14="http://schemas.microsoft.com/office/drawing/2010/main" val="0"/>
              </a:ext>
            </a:extLst>
          </a:blip>
          <a:srcRect l="21098" t="35853" r="24196" b="12722"/>
          <a:stretch/>
        </p:blipFill>
        <p:spPr>
          <a:xfrm>
            <a:off x="1972668" y="1088572"/>
            <a:ext cx="9609732" cy="4846031"/>
          </a:xfrm>
          <a:prstGeom prst="rect">
            <a:avLst/>
          </a:prstGeom>
        </p:spPr>
      </p:pic>
    </p:spTree>
    <p:extLst>
      <p:ext uri="{BB962C8B-B14F-4D97-AF65-F5344CB8AC3E}">
        <p14:creationId xmlns:p14="http://schemas.microsoft.com/office/powerpoint/2010/main" val="392940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576909" y="0"/>
            <a:ext cx="5747778" cy="761035"/>
          </a:xfrm>
        </p:spPr>
        <p:txBody>
          <a:bodyPr vert="horz" lIns="91440" tIns="45720" rIns="91440" bIns="45720" rtlCol="0" anchor="ctr">
            <a:normAutofit/>
          </a:bodyPr>
          <a:lstStyle/>
          <a:p>
            <a:r>
              <a:rPr lang="en-US" sz="4000" b="1" dirty="0">
                <a:latin typeface="Algerian" panose="04020705040A02060702" pitchFamily="82" charset="0"/>
              </a:rPr>
              <a:t>FINAL MODEL</a:t>
            </a:r>
            <a:endParaRPr lang="en-US" dirty="0"/>
          </a:p>
        </p:txBody>
      </p:sp>
      <p:sp>
        <p:nvSpPr>
          <p:cNvPr id="3" name="Footer Placeholder 2"/>
          <p:cNvSpPr>
            <a:spLocks noGrp="1"/>
          </p:cNvSpPr>
          <p:nvPr>
            <p:ph type="ftr" sz="quarter" idx="11"/>
          </p:nvPr>
        </p:nvSpPr>
        <p:spPr>
          <a:xfrm>
            <a:off x="2572279" y="588327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36</a:t>
            </a:fld>
            <a:endParaRPr lang="en-US"/>
          </a:p>
        </p:txBody>
      </p:sp>
      <p:pic>
        <p:nvPicPr>
          <p:cNvPr id="7" name="Picture 6" descr="Text&#10;&#10;Description automatically generated with medium confidence">
            <a:extLst>
              <a:ext uri="{FF2B5EF4-FFF2-40B4-BE49-F238E27FC236}">
                <a16:creationId xmlns:a16="http://schemas.microsoft.com/office/drawing/2014/main" id="{C6EF9B18-7244-4D18-96A8-8887728ED907}"/>
              </a:ext>
            </a:extLst>
          </p:cNvPr>
          <p:cNvPicPr>
            <a:picLocks noChangeAspect="1"/>
          </p:cNvPicPr>
          <p:nvPr/>
        </p:nvPicPr>
        <p:blipFill rotWithShape="1">
          <a:blip r:embed="rId3">
            <a:extLst>
              <a:ext uri="{28A0092B-C50C-407E-A947-70E740481C1C}">
                <a14:useLocalDpi xmlns:a14="http://schemas.microsoft.com/office/drawing/2010/main" val="0"/>
              </a:ext>
            </a:extLst>
          </a:blip>
          <a:srcRect l="21964" t="25368" r="43006" b="17378"/>
          <a:stretch/>
        </p:blipFill>
        <p:spPr>
          <a:xfrm>
            <a:off x="1506083" y="609599"/>
            <a:ext cx="5041605" cy="525753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6584BF3A-9387-4268-AC48-BB0FDC753D15}"/>
              </a:ext>
            </a:extLst>
          </p:cNvPr>
          <p:cNvPicPr>
            <a:picLocks noChangeAspect="1"/>
          </p:cNvPicPr>
          <p:nvPr/>
        </p:nvPicPr>
        <p:blipFill rotWithShape="1">
          <a:blip r:embed="rId4">
            <a:extLst>
              <a:ext uri="{28A0092B-C50C-407E-A947-70E740481C1C}">
                <a14:useLocalDpi xmlns:a14="http://schemas.microsoft.com/office/drawing/2010/main" val="0"/>
              </a:ext>
            </a:extLst>
          </a:blip>
          <a:srcRect l="21786" t="28808" r="39922" b="13884"/>
          <a:stretch/>
        </p:blipFill>
        <p:spPr>
          <a:xfrm>
            <a:off x="6945085" y="974723"/>
            <a:ext cx="4668573" cy="4908551"/>
          </a:xfrm>
          <a:prstGeom prst="rect">
            <a:avLst/>
          </a:prstGeom>
        </p:spPr>
      </p:pic>
    </p:spTree>
    <p:extLst>
      <p:ext uri="{BB962C8B-B14F-4D97-AF65-F5344CB8AC3E}">
        <p14:creationId xmlns:p14="http://schemas.microsoft.com/office/powerpoint/2010/main" val="342076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4C39A5A-6D63-4FAC-B6C2-D37778B97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80E46C4F-3514-46CB-AE42-CB6078352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E5084902-5C24-45E2-B5A3-092541E3C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37FA1E91-A8BC-48A2-AC9A-E89FD96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764E3167-8F97-4F74-BF1C-06B09CB71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7008DBEC-8AE7-4A3E-92FB-A56EDF90D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0A04160F-52CD-4394-AAF9-EE7B5A1F4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753496" y="685800"/>
            <a:ext cx="2543201" cy="1752599"/>
          </a:xfrm>
        </p:spPr>
        <p:txBody>
          <a:bodyPr vert="horz" lIns="91440" tIns="45720" rIns="91440" bIns="45720" rtlCol="0" anchor="b">
            <a:normAutofit/>
          </a:bodyPr>
          <a:lstStyle/>
          <a:p>
            <a:pPr algn="l"/>
            <a:r>
              <a:rPr lang="en-US" sz="3200" b="1" dirty="0">
                <a:latin typeface="Algerian" panose="04020705040A02060702" pitchFamily="82" charset="0"/>
              </a:rPr>
              <a:t>FINAL MODEL</a:t>
            </a:r>
            <a:endParaRPr lang="en-US" sz="3200" dirty="0"/>
          </a:p>
        </p:txBody>
      </p:sp>
      <p:sp>
        <p:nvSpPr>
          <p:cNvPr id="6" name="TextBox 5">
            <a:extLst>
              <a:ext uri="{FF2B5EF4-FFF2-40B4-BE49-F238E27FC236}">
                <a16:creationId xmlns:a16="http://schemas.microsoft.com/office/drawing/2014/main" id="{1DAF7F24-4A0E-46F0-A50D-94ECF047E7B2}"/>
              </a:ext>
            </a:extLst>
          </p:cNvPr>
          <p:cNvSpPr txBox="1"/>
          <p:nvPr/>
        </p:nvSpPr>
        <p:spPr>
          <a:xfrm>
            <a:off x="1484310" y="2666999"/>
            <a:ext cx="2812387" cy="3124201"/>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buFont typeface="Arial"/>
              <a:buChar char="•"/>
            </a:pPr>
            <a:r>
              <a:rPr lang="en-US"/>
              <a:t>The “clean comment text” feature has a notable reduction in the number of characters. </a:t>
            </a:r>
          </a:p>
        </p:txBody>
      </p:sp>
      <p:sp>
        <p:nvSpPr>
          <p:cNvPr id="21" name="Rounded Rectangle 16">
            <a:extLst>
              <a:ext uri="{FF2B5EF4-FFF2-40B4-BE49-F238E27FC236}">
                <a16:creationId xmlns:a16="http://schemas.microsoft.com/office/drawing/2014/main" id="{55599FE3-8CCE-4364-9F89-0C11699C4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rotWithShape="1">
          <a:blip r:embed="rId3"/>
          <a:srcRect l="12639" r="-3" b="1823"/>
          <a:stretch/>
        </p:blipFill>
        <p:spPr>
          <a:xfrm>
            <a:off x="4791920" y="833377"/>
            <a:ext cx="6386642" cy="4872942"/>
          </a:xfrm>
          <a:prstGeom prst="rect">
            <a:avLst/>
          </a:prstGeom>
        </p:spPr>
      </p:pic>
      <p:sp>
        <p:nvSpPr>
          <p:cNvPr id="3" name="Footer Placeholder 2"/>
          <p:cNvSpPr>
            <a:spLocks noGrp="1"/>
          </p:cNvSpPr>
          <p:nvPr>
            <p:ph type="ftr" sz="quarter" idx="11"/>
          </p:nvPr>
        </p:nvSpPr>
        <p:spPr>
          <a:xfrm>
            <a:off x="4941201" y="5947823"/>
            <a:ext cx="4715255"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931679"/>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37</a:t>
            </a:fld>
            <a:endParaRPr lang="en-US"/>
          </a:p>
        </p:txBody>
      </p:sp>
    </p:spTree>
    <p:extLst>
      <p:ext uri="{BB962C8B-B14F-4D97-AF65-F5344CB8AC3E}">
        <p14:creationId xmlns:p14="http://schemas.microsoft.com/office/powerpoint/2010/main" val="418331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588484" y="-15433"/>
            <a:ext cx="5747778" cy="496897"/>
          </a:xfrm>
        </p:spPr>
        <p:txBody>
          <a:bodyPr vert="horz" lIns="91440" tIns="45720" rIns="91440" bIns="45720" rtlCol="0" anchor="ctr">
            <a:normAutofit fontScale="90000"/>
          </a:bodyPr>
          <a:lstStyle/>
          <a:p>
            <a:r>
              <a:rPr lang="en-US" b="1" dirty="0">
                <a:latin typeface="Algerian" panose="04020705040A02060702" pitchFamily="82" charset="0"/>
              </a:rPr>
              <a:t>PREDICTED VALUES</a:t>
            </a:r>
          </a:p>
        </p:txBody>
      </p:sp>
      <p:sp>
        <p:nvSpPr>
          <p:cNvPr id="3" name="Footer Placeholder 2"/>
          <p:cNvSpPr>
            <a:spLocks noGrp="1"/>
          </p:cNvSpPr>
          <p:nvPr>
            <p:ph type="ftr" sz="quarter" idx="11"/>
          </p:nvPr>
        </p:nvSpPr>
        <p:spPr>
          <a:xfrm>
            <a:off x="1799393" y="6599237"/>
            <a:ext cx="7084177" cy="365125"/>
          </a:xfrm>
        </p:spPr>
        <p:txBody>
          <a:bodyPr vert="horz" lIns="91440" tIns="45720" rIns="91440" bIns="45720" rtlCol="0" anchor="ctr">
            <a:normAutofit/>
          </a:bodyPr>
          <a:lstStyle/>
          <a:p>
            <a:pPr defTabSz="914400">
              <a:spcAft>
                <a:spcPts val="600"/>
              </a:spcAft>
            </a:pPr>
            <a:r>
              <a:rPr lang="en-US" b="0" i="0" kern="1200" dirty="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38</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E1D99D57-E202-439C-8B30-F454BA13B908}"/>
              </a:ext>
            </a:extLst>
          </p:cNvPr>
          <p:cNvPicPr>
            <a:picLocks noChangeAspect="1"/>
          </p:cNvPicPr>
          <p:nvPr/>
        </p:nvPicPr>
        <p:blipFill rotWithShape="1">
          <a:blip r:embed="rId3">
            <a:extLst>
              <a:ext uri="{28A0092B-C50C-407E-A947-70E740481C1C}">
                <a14:useLocalDpi xmlns:a14="http://schemas.microsoft.com/office/drawing/2010/main" val="0"/>
              </a:ext>
            </a:extLst>
          </a:blip>
          <a:srcRect l="19903" t="12856" r="13923" b="-476"/>
          <a:stretch/>
        </p:blipFill>
        <p:spPr>
          <a:xfrm>
            <a:off x="2460172" y="718456"/>
            <a:ext cx="9383486" cy="6008914"/>
          </a:xfrm>
          <a:prstGeom prst="rect">
            <a:avLst/>
          </a:prstGeom>
        </p:spPr>
      </p:pic>
    </p:spTree>
    <p:extLst>
      <p:ext uri="{BB962C8B-B14F-4D97-AF65-F5344CB8AC3E}">
        <p14:creationId xmlns:p14="http://schemas.microsoft.com/office/powerpoint/2010/main" val="378445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7C5D-74C3-401B-9168-DE72D599DECE}"/>
              </a:ext>
            </a:extLst>
          </p:cNvPr>
          <p:cNvSpPr>
            <a:spLocks noGrp="1"/>
          </p:cNvSpPr>
          <p:nvPr>
            <p:ph type="title"/>
          </p:nvPr>
        </p:nvSpPr>
        <p:spPr>
          <a:xfrm>
            <a:off x="1491343" y="1"/>
            <a:ext cx="4154488" cy="533400"/>
          </a:xfrm>
        </p:spPr>
        <p:txBody>
          <a:bodyPr vert="horz" lIns="91440" tIns="45720" rIns="91440" bIns="45720" rtlCol="0" anchor="ctr">
            <a:normAutofit fontScale="90000"/>
          </a:bodyPr>
          <a:lstStyle/>
          <a:p>
            <a:r>
              <a:rPr lang="en-US" sz="3200" b="1" dirty="0">
                <a:latin typeface="Algerian" panose="04020705040A02060702" pitchFamily="82" charset="0"/>
              </a:rPr>
              <a:t>PREDICTED VALUES</a:t>
            </a:r>
          </a:p>
        </p:txBody>
      </p:sp>
      <p:sp>
        <p:nvSpPr>
          <p:cNvPr id="3" name="Footer Placeholder 2"/>
          <p:cNvSpPr>
            <a:spLocks noGrp="1"/>
          </p:cNvSpPr>
          <p:nvPr>
            <p:ph type="ftr" sz="quarter" idx="11"/>
          </p:nvPr>
        </p:nvSpPr>
        <p:spPr>
          <a:xfrm>
            <a:off x="1794903" y="654703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4" name="Slide Number Placeholder 3"/>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39</a:t>
            </a:fld>
            <a:endParaRPr lang="en-US"/>
          </a:p>
        </p:txBody>
      </p:sp>
      <p:pic>
        <p:nvPicPr>
          <p:cNvPr id="7" name="Picture 6" descr="Graphical user interface, application, table&#10;&#10;Description automatically generated">
            <a:extLst>
              <a:ext uri="{FF2B5EF4-FFF2-40B4-BE49-F238E27FC236}">
                <a16:creationId xmlns:a16="http://schemas.microsoft.com/office/drawing/2014/main" id="{F2F435B2-BA37-4FFA-865F-38CC7E0412BE}"/>
              </a:ext>
            </a:extLst>
          </p:cNvPr>
          <p:cNvPicPr>
            <a:picLocks noChangeAspect="1"/>
          </p:cNvPicPr>
          <p:nvPr/>
        </p:nvPicPr>
        <p:blipFill rotWithShape="1">
          <a:blip r:embed="rId3">
            <a:extLst>
              <a:ext uri="{28A0092B-C50C-407E-A947-70E740481C1C}">
                <a14:useLocalDpi xmlns:a14="http://schemas.microsoft.com/office/drawing/2010/main" val="0"/>
              </a:ext>
            </a:extLst>
          </a:blip>
          <a:srcRect l="20625" t="13810" r="14790" b="25397"/>
          <a:stretch/>
        </p:blipFill>
        <p:spPr>
          <a:xfrm>
            <a:off x="1491343" y="457202"/>
            <a:ext cx="7084177" cy="5105399"/>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DE2AE51C-3D16-4440-8A0A-6F6ABE92226F}"/>
              </a:ext>
            </a:extLst>
          </p:cNvPr>
          <p:cNvPicPr>
            <a:picLocks noChangeAspect="1"/>
          </p:cNvPicPr>
          <p:nvPr/>
        </p:nvPicPr>
        <p:blipFill rotWithShape="1">
          <a:blip r:embed="rId4">
            <a:extLst>
              <a:ext uri="{28A0092B-C50C-407E-A947-70E740481C1C}">
                <a14:useLocalDpi xmlns:a14="http://schemas.microsoft.com/office/drawing/2010/main" val="0"/>
              </a:ext>
            </a:extLst>
          </a:blip>
          <a:srcRect l="20268" t="58572" r="55893" b="25079"/>
          <a:stretch/>
        </p:blipFill>
        <p:spPr>
          <a:xfrm>
            <a:off x="8749692" y="5007159"/>
            <a:ext cx="3355222" cy="1719944"/>
          </a:xfrm>
          <a:prstGeom prst="rect">
            <a:avLst/>
          </a:prstGeom>
        </p:spPr>
      </p:pic>
    </p:spTree>
    <p:extLst>
      <p:ext uri="{BB962C8B-B14F-4D97-AF65-F5344CB8AC3E}">
        <p14:creationId xmlns:p14="http://schemas.microsoft.com/office/powerpoint/2010/main" val="391932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23"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0" name="Rectangle 19">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1189702" y="1261872"/>
            <a:ext cx="3145536" cy="4334256"/>
          </a:xfrm>
        </p:spPr>
        <p:txBody>
          <a:bodyPr>
            <a:normAutofit/>
          </a:bodyPr>
          <a:lstStyle/>
          <a:p>
            <a:pPr algn="r"/>
            <a:r>
              <a:rPr lang="en-IN" sz="3600">
                <a:effectLst/>
                <a:latin typeface="Arial" panose="020B0604020202020204" pitchFamily="34" charset="0"/>
                <a:cs typeface="Arial" panose="020B0604020202020204" pitchFamily="34" charset="0"/>
              </a:rPr>
              <a:t>ANALYTICAL PROBLEM FRAMING</a:t>
            </a:r>
          </a:p>
        </p:txBody>
      </p:sp>
      <p:cxnSp>
        <p:nvCxnSpPr>
          <p:cNvPr id="22" name="Straight Connector 21">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a:xfrm>
            <a:off x="1189703" y="5716058"/>
            <a:ext cx="3932475" cy="365125"/>
          </a:xfrm>
        </p:spPr>
        <p:txBody>
          <a:bodyPr>
            <a:normAutofit/>
          </a:bodyPr>
          <a:lstStyle/>
          <a:p>
            <a:pPr>
              <a:spcAft>
                <a:spcPts val="600"/>
              </a:spcAft>
            </a:pPr>
            <a:r>
              <a:rPr lang="en-US"/>
              <a:t>FLIPROBO TECHNOLOGIES</a:t>
            </a:r>
          </a:p>
        </p:txBody>
      </p:sp>
      <p:sp>
        <p:nvSpPr>
          <p:cNvPr id="5" name="Slide Number Placeholder 4"/>
          <p:cNvSpPr>
            <a:spLocks noGrp="1"/>
          </p:cNvSpPr>
          <p:nvPr>
            <p:ph type="sldNum" sz="quarter" idx="12"/>
          </p:nvPr>
        </p:nvSpPr>
        <p:spPr>
          <a:xfrm>
            <a:off x="10597417" y="5716058"/>
            <a:ext cx="551167" cy="365125"/>
          </a:xfrm>
        </p:spPr>
        <p:txBody>
          <a:bodyPr>
            <a:normAutofit/>
          </a:bodyPr>
          <a:lstStyle/>
          <a:p>
            <a:pPr>
              <a:spcAft>
                <a:spcPts val="600"/>
              </a:spcAft>
            </a:pPr>
            <a:fld id="{73B850FF-6169-4056-8077-06FFA93A5366}" type="slidenum">
              <a:rPr lang="en-US" smtClean="0"/>
              <a:pPr>
                <a:spcAft>
                  <a:spcPts val="600"/>
                </a:spcAft>
              </a:pPr>
              <a:t>4</a:t>
            </a:fld>
            <a:endParaRPr lang="en-US"/>
          </a:p>
        </p:txBody>
      </p:sp>
      <p:sp>
        <p:nvSpPr>
          <p:cNvPr id="24" name="Content Placeholder 2">
            <a:extLst>
              <a:ext uri="{FF2B5EF4-FFF2-40B4-BE49-F238E27FC236}">
                <a16:creationId xmlns:a16="http://schemas.microsoft.com/office/drawing/2014/main" id="{3CC5CAD8-6B13-49A3-8D1F-79C9F58A2FCA}"/>
              </a:ext>
            </a:extLst>
          </p:cNvPr>
          <p:cNvSpPr>
            <a:spLocks noGrp="1"/>
          </p:cNvSpPr>
          <p:nvPr>
            <p:ph idx="1"/>
          </p:nvPr>
        </p:nvSpPr>
        <p:spPr>
          <a:xfrm>
            <a:off x="5007932" y="1261873"/>
            <a:ext cx="5951013" cy="4449422"/>
          </a:xfrm>
        </p:spPr>
        <p:txBody>
          <a:bodyPr>
            <a:normAutofit/>
          </a:bodyPr>
          <a:lstStyle/>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 have used the TF-IDF to vectorize the words so that machine can understand the words.</a:t>
            </a: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TF – Term Frequency (the number of times the words/terms appear in a document.)</a:t>
            </a: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IDF - Inverse Document Frequency. (If a word appears in all documents, then it may not play such a big part in differentiating between the documents. IDF is a way of identifying such words)</a:t>
            </a: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Document Frequency(term t) = number of documents with the term t/ total number of documents = d(t)/n</a:t>
            </a:r>
          </a:p>
          <a:p>
            <a:pPr>
              <a:lnSpc>
                <a:spcPct val="90000"/>
              </a:lnSpc>
            </a:pPr>
            <a:r>
              <a:rPr lang="en-US" sz="1900">
                <a:effectLst/>
                <a:latin typeface="Arial" panose="020B0604020202020204" pitchFamily="34" charset="0"/>
                <a:ea typeface="Calibri" panose="020F0502020204030204" pitchFamily="34" charset="0"/>
                <a:cs typeface="Arial" panose="020B0604020202020204" pitchFamily="34" charset="0"/>
              </a:rPr>
              <a:t>Inverse Document Frequency = total number of documents / number of documents with the term t = n / d(t)</a:t>
            </a:r>
            <a:endParaRPr lang="en-IN"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endParaRPr lang="en-IN" sz="1900">
              <a:effectLst/>
              <a:latin typeface="Arial" panose="020B0604020202020204" pitchFamily="34" charset="0"/>
              <a:ea typeface="Calibri" panose="020F0502020204030204" pitchFamily="34" charset="0"/>
              <a:cs typeface="Arial" panose="020B0604020202020204" pitchFamily="34" charset="0"/>
            </a:endParaRPr>
          </a:p>
          <a:p>
            <a:pPr>
              <a:lnSpc>
                <a:spcPct val="90000"/>
              </a:lnSpc>
            </a:pPr>
            <a:endParaRPr lang="en-IN" sz="1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162793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52" name="Rectangle 30">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3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E30BE5F-D4B1-4BBA-B071-1E8C573D3E35}"/>
              </a:ext>
            </a:extLst>
          </p:cNvPr>
          <p:cNvSpPr>
            <a:spLocks noGrp="1"/>
          </p:cNvSpPr>
          <p:nvPr>
            <p:ph type="title"/>
          </p:nvPr>
        </p:nvSpPr>
        <p:spPr>
          <a:xfrm>
            <a:off x="535021" y="685800"/>
            <a:ext cx="2639962" cy="5105400"/>
          </a:xfrm>
        </p:spPr>
        <p:txBody>
          <a:bodyPr>
            <a:normAutofit/>
          </a:bodyPr>
          <a:lstStyle/>
          <a:p>
            <a:r>
              <a:rPr lang="en-US" sz="2800">
                <a:solidFill>
                  <a:srgbClr val="FFFFFF"/>
                </a:solidFill>
                <a:effectLst/>
                <a:latin typeface="Arial" panose="020B0604020202020204" pitchFamily="34" charset="0"/>
                <a:cs typeface="Arial" panose="020B0604020202020204" pitchFamily="34" charset="0"/>
              </a:rPr>
              <a:t>CONCLUSION</a:t>
            </a:r>
            <a:endParaRPr lang="en-IN" sz="2800">
              <a:solidFill>
                <a:srgbClr val="FFFFFF"/>
              </a:solidFill>
              <a:effectLst/>
              <a:latin typeface="Arial" panose="020B0604020202020204" pitchFamily="34" charset="0"/>
              <a:cs typeface="Arial" panose="020B0604020202020204" pitchFamily="34" charset="0"/>
            </a:endParaRPr>
          </a:p>
        </p:txBody>
      </p:sp>
      <p:grpSp>
        <p:nvGrpSpPr>
          <p:cNvPr id="54" name="Group 3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Footer Placeholder 3"/>
          <p:cNvSpPr>
            <a:spLocks noGrp="1"/>
          </p:cNvSpPr>
          <p:nvPr>
            <p:ph type="ftr" sz="quarter" idx="11"/>
          </p:nvPr>
        </p:nvSpPr>
        <p:spPr>
          <a:xfrm>
            <a:off x="5193305" y="5883275"/>
            <a:ext cx="4463151" cy="365125"/>
          </a:xfrm>
        </p:spPr>
        <p:txBody>
          <a:bodyPr>
            <a:normAutofit/>
          </a:bodyPr>
          <a:lstStyle/>
          <a:p>
            <a:pPr>
              <a:spcAft>
                <a:spcPts val="600"/>
              </a:spcAft>
            </a:pPr>
            <a:r>
              <a:rPr lang="en-US"/>
              <a:t>FLIPROBO TECHNOLOGIES</a:t>
            </a:r>
          </a:p>
        </p:txBody>
      </p:sp>
      <p:sp>
        <p:nvSpPr>
          <p:cNvPr id="5" name="Slide Number Placeholder 4"/>
          <p:cNvSpPr>
            <a:spLocks noGrp="1"/>
          </p:cNvSpPr>
          <p:nvPr>
            <p:ph type="sldNum" sz="quarter" idx="12"/>
          </p:nvPr>
        </p:nvSpPr>
        <p:spPr>
          <a:xfrm>
            <a:off x="10951856" y="5867131"/>
            <a:ext cx="551167" cy="365125"/>
          </a:xfrm>
        </p:spPr>
        <p:txBody>
          <a:bodyPr>
            <a:normAutofit/>
          </a:bodyPr>
          <a:lstStyle/>
          <a:p>
            <a:pPr>
              <a:spcAft>
                <a:spcPts val="600"/>
              </a:spcAft>
            </a:pPr>
            <a:fld id="{73B850FF-6169-4056-8077-06FFA93A5366}" type="slidenum">
              <a:rPr lang="en-US" smtClean="0"/>
              <a:pPr>
                <a:spcAft>
                  <a:spcPts val="600"/>
                </a:spcAft>
              </a:pPr>
              <a:t>40</a:t>
            </a:fld>
            <a:endParaRPr lang="en-US"/>
          </a:p>
        </p:txBody>
      </p:sp>
      <p:graphicFrame>
        <p:nvGraphicFramePr>
          <p:cNvPr id="26" name="Content Placeholder 2">
            <a:extLst>
              <a:ext uri="{FF2B5EF4-FFF2-40B4-BE49-F238E27FC236}">
                <a16:creationId xmlns:a16="http://schemas.microsoft.com/office/drawing/2014/main" id="{C969D32A-C6F3-4197-B920-FB85BF9C5DBF}"/>
              </a:ext>
            </a:extLst>
          </p:cNvPr>
          <p:cNvGraphicFramePr>
            <a:graphicFrameLocks noGrp="1"/>
          </p:cNvGraphicFramePr>
          <p:nvPr>
            <p:ph idx="1"/>
            <p:extLst>
              <p:ext uri="{D42A27DB-BD31-4B8C-83A1-F6EECF244321}">
                <p14:modId xmlns:p14="http://schemas.microsoft.com/office/powerpoint/2010/main" val="222108300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464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FF64A51-0B9E-4405-A276-88E23C246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B9B3D5D-FAFA-4C3E-85A7-25E2B5A56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BD1EBD0-A060-48EA-BCD1-847EA8790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E30BE5F-D4B1-4BBA-B071-1E8C573D3E35}"/>
              </a:ext>
            </a:extLst>
          </p:cNvPr>
          <p:cNvSpPr>
            <a:spLocks noGrp="1"/>
          </p:cNvSpPr>
          <p:nvPr>
            <p:ph type="title"/>
          </p:nvPr>
        </p:nvSpPr>
        <p:spPr>
          <a:xfrm>
            <a:off x="2254685" y="1152395"/>
            <a:ext cx="3543706" cy="1903956"/>
          </a:xfrm>
        </p:spPr>
        <p:txBody>
          <a:bodyPr anchor="t">
            <a:normAutofit/>
          </a:bodyPr>
          <a:lstStyle/>
          <a:p>
            <a:pPr algn="r"/>
            <a:r>
              <a:rPr lang="en-US" sz="2800">
                <a:effectLst/>
                <a:latin typeface="Arial" panose="020B0604020202020204" pitchFamily="34" charset="0"/>
                <a:cs typeface="Arial" panose="020B0604020202020204" pitchFamily="34" charset="0"/>
              </a:rPr>
              <a:t>CONCLUSION</a:t>
            </a:r>
            <a:endParaRPr lang="en-IN" sz="2800">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4939C5-42DD-44BB-B347-5D78C4D352DA}"/>
              </a:ext>
            </a:extLst>
          </p:cNvPr>
          <p:cNvSpPr>
            <a:spLocks noGrp="1"/>
          </p:cNvSpPr>
          <p:nvPr>
            <p:ph idx="1"/>
          </p:nvPr>
        </p:nvSpPr>
        <p:spPr>
          <a:xfrm>
            <a:off x="6438471" y="1152395"/>
            <a:ext cx="4895705" cy="3970750"/>
          </a:xfrm>
        </p:spPr>
        <p:txBody>
          <a:bodyPr anchor="t">
            <a:normAutofit/>
          </a:bodyPr>
          <a:lstStyle/>
          <a:p>
            <a:pPr marL="109728" indent="0">
              <a:buNone/>
            </a:pPr>
            <a:r>
              <a:rPr lang="en-IN" sz="1700" b="1" i="1">
                <a:latin typeface="Arial" panose="020B0604020202020204" pitchFamily="34" charset="0"/>
                <a:cs typeface="Arial" panose="020B0604020202020204" pitchFamily="34" charset="0"/>
              </a:rPr>
              <a:t>KEY FINDINGS AND CONCLUSIONS OF THE STUDY</a:t>
            </a:r>
          </a:p>
          <a:p>
            <a:pPr marL="109728" indent="0">
              <a:buNone/>
            </a:pPr>
            <a:endParaRPr lang="en-US" sz="1700" b="1" i="1">
              <a:latin typeface="Arial" panose="020B0604020202020204" pitchFamily="34" charset="0"/>
              <a:cs typeface="Arial" panose="020B0604020202020204" pitchFamily="34" charset="0"/>
            </a:endParaRPr>
          </a:p>
          <a:p>
            <a:pPr lvl="0"/>
            <a:r>
              <a:rPr lang="en-IN" sz="1700">
                <a:latin typeface="Arial" panose="020B0604020202020204" pitchFamily="34" charset="0"/>
                <a:cs typeface="Arial" panose="020B0604020202020204" pitchFamily="34" charset="0"/>
              </a:rPr>
              <a:t>Online hate, described as abusive language, aggression, cyberbullying, hatefulness and many others has been identified as a major threat on online social media platforms. Social media platforms are the most prominent grounds for such toxic behaviour.   </a:t>
            </a:r>
            <a:endParaRPr lang="en-US" sz="1700">
              <a:latin typeface="Arial" panose="020B0604020202020204" pitchFamily="34" charset="0"/>
              <a:cs typeface="Arial" panose="020B0604020202020204" pitchFamily="34" charset="0"/>
            </a:endParaRPr>
          </a:p>
          <a:p>
            <a:pPr lvl="0"/>
            <a:r>
              <a:rPr lang="en-IN" sz="1700">
                <a:latin typeface="Arial" panose="020B0604020202020204" pitchFamily="34" charset="0"/>
                <a:cs typeface="Arial" panose="020B0604020202020204" pitchFamily="34" charset="0"/>
              </a:rPr>
              <a:t>From the above analysis the below mentioned results were achieved which depicts the chances and conditions of a comment being a hateful comment or a normal comment.</a:t>
            </a:r>
            <a:endParaRPr lang="en-US" sz="17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1312699" y="5974556"/>
            <a:ext cx="4324044" cy="365125"/>
          </a:xfrm>
        </p:spPr>
        <p:txBody>
          <a:bodyPr>
            <a:normAutofit/>
          </a:bodyPr>
          <a:lstStyle/>
          <a:p>
            <a:pPr>
              <a:spcAft>
                <a:spcPts val="600"/>
              </a:spcAft>
            </a:pPr>
            <a:r>
              <a:rPr lang="en-US">
                <a:solidFill>
                  <a:srgbClr val="FFFFFF"/>
                </a:solidFill>
              </a:rPr>
              <a:t>FLIPROBO TECHNOLOGIES</a:t>
            </a:r>
          </a:p>
        </p:txBody>
      </p:sp>
      <p:sp>
        <p:nvSpPr>
          <p:cNvPr id="5" name="Slide Number Placeholder 4"/>
          <p:cNvSpPr>
            <a:spLocks noGrp="1"/>
          </p:cNvSpPr>
          <p:nvPr>
            <p:ph type="sldNum" sz="quarter" idx="12"/>
          </p:nvPr>
        </p:nvSpPr>
        <p:spPr>
          <a:xfrm>
            <a:off x="10604515" y="5974556"/>
            <a:ext cx="551167" cy="365125"/>
          </a:xfrm>
        </p:spPr>
        <p:txBody>
          <a:bodyPr>
            <a:normAutofit/>
          </a:bodyPr>
          <a:lstStyle/>
          <a:p>
            <a:pPr>
              <a:spcAft>
                <a:spcPts val="600"/>
              </a:spcAft>
            </a:pPr>
            <a:fld id="{73B850FF-6169-4056-8077-06FFA93A5366}" type="slidenum">
              <a:rPr lang="en-US" smtClean="0"/>
              <a:pPr>
                <a:spcAft>
                  <a:spcPts val="600"/>
                </a:spcAft>
              </a:pPr>
              <a:t>41</a:t>
            </a:fld>
            <a:endParaRPr lang="en-US"/>
          </a:p>
        </p:txBody>
      </p:sp>
    </p:spTree>
    <p:extLst>
      <p:ext uri="{BB962C8B-B14F-4D97-AF65-F5344CB8AC3E}">
        <p14:creationId xmlns:p14="http://schemas.microsoft.com/office/powerpoint/2010/main" val="132583865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FF64A51-0B9E-4405-A276-88E23C246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B9B3D5D-FAFA-4C3E-85A7-25E2B5A56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ABD1EBD0-A060-48EA-BCD1-847EA8790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E30BE5F-D4B1-4BBA-B071-1E8C573D3E35}"/>
              </a:ext>
            </a:extLst>
          </p:cNvPr>
          <p:cNvSpPr>
            <a:spLocks noGrp="1"/>
          </p:cNvSpPr>
          <p:nvPr>
            <p:ph type="title"/>
          </p:nvPr>
        </p:nvSpPr>
        <p:spPr>
          <a:xfrm>
            <a:off x="2254685" y="1152395"/>
            <a:ext cx="3543706" cy="1903956"/>
          </a:xfrm>
        </p:spPr>
        <p:txBody>
          <a:bodyPr anchor="t">
            <a:normAutofit/>
          </a:bodyPr>
          <a:lstStyle/>
          <a:p>
            <a:pPr algn="r"/>
            <a:r>
              <a:rPr lang="en-US" sz="2800">
                <a:effectLst/>
                <a:latin typeface="Arial" panose="020B0604020202020204" pitchFamily="34" charset="0"/>
                <a:cs typeface="Arial" panose="020B0604020202020204" pitchFamily="34" charset="0"/>
              </a:rPr>
              <a:t>CONCLUSION</a:t>
            </a:r>
            <a:endParaRPr lang="en-IN" sz="2800">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4939C5-42DD-44BB-B347-5D78C4D352DA}"/>
              </a:ext>
            </a:extLst>
          </p:cNvPr>
          <p:cNvSpPr>
            <a:spLocks noGrp="1"/>
          </p:cNvSpPr>
          <p:nvPr>
            <p:ph idx="1"/>
          </p:nvPr>
        </p:nvSpPr>
        <p:spPr>
          <a:xfrm>
            <a:off x="6438471" y="1152395"/>
            <a:ext cx="4895705" cy="3970750"/>
          </a:xfrm>
        </p:spPr>
        <p:txBody>
          <a:bodyPr anchor="t">
            <a:normAutofit/>
          </a:bodyPr>
          <a:lstStyle/>
          <a:p>
            <a:pPr lvl="0"/>
            <a:endParaRPr lang="en-US" sz="1800">
              <a:latin typeface="Arial" panose="020B0604020202020204" pitchFamily="34" charset="0"/>
              <a:cs typeface="Arial" panose="020B0604020202020204" pitchFamily="34" charset="0"/>
            </a:endParaRPr>
          </a:p>
          <a:p>
            <a:pPr lvl="0"/>
            <a:r>
              <a:rPr lang="en-IN" sz="1800">
                <a:latin typeface="Arial" panose="020B0604020202020204" pitchFamily="34" charset="0"/>
                <a:cs typeface="Arial" panose="020B0604020202020204" pitchFamily="34" charset="0"/>
              </a:rPr>
              <a:t>With the increasing popularity of social media, more and more people consume feeds from social media and due differences they spread hate comments to instead of love and harmony. It has strong negative impacts on individual users and broader society.</a:t>
            </a:r>
            <a:endParaRPr lang="en-US" sz="18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1312699" y="5974556"/>
            <a:ext cx="4324044" cy="365125"/>
          </a:xfrm>
        </p:spPr>
        <p:txBody>
          <a:bodyPr>
            <a:normAutofit/>
          </a:bodyPr>
          <a:lstStyle/>
          <a:p>
            <a:pPr>
              <a:spcAft>
                <a:spcPts val="600"/>
              </a:spcAft>
            </a:pPr>
            <a:r>
              <a:rPr lang="en-US">
                <a:solidFill>
                  <a:srgbClr val="FFFFFF"/>
                </a:solidFill>
              </a:rPr>
              <a:t>FLIPROBO TECHNOLOGIES</a:t>
            </a:r>
          </a:p>
        </p:txBody>
      </p:sp>
      <p:sp>
        <p:nvSpPr>
          <p:cNvPr id="5" name="Slide Number Placeholder 4"/>
          <p:cNvSpPr>
            <a:spLocks noGrp="1"/>
          </p:cNvSpPr>
          <p:nvPr>
            <p:ph type="sldNum" sz="quarter" idx="12"/>
          </p:nvPr>
        </p:nvSpPr>
        <p:spPr>
          <a:xfrm>
            <a:off x="10604515" y="5974556"/>
            <a:ext cx="551167" cy="365125"/>
          </a:xfrm>
        </p:spPr>
        <p:txBody>
          <a:bodyPr>
            <a:normAutofit/>
          </a:bodyPr>
          <a:lstStyle/>
          <a:p>
            <a:pPr>
              <a:spcAft>
                <a:spcPts val="600"/>
              </a:spcAft>
            </a:pPr>
            <a:fld id="{73B850FF-6169-4056-8077-06FFA93A5366}" type="slidenum">
              <a:rPr lang="en-US" smtClean="0"/>
              <a:pPr>
                <a:spcAft>
                  <a:spcPts val="600"/>
                </a:spcAft>
              </a:pPr>
              <a:t>42</a:t>
            </a:fld>
            <a:endParaRPr lang="en-US"/>
          </a:p>
        </p:txBody>
      </p:sp>
    </p:spTree>
    <p:extLst>
      <p:ext uri="{BB962C8B-B14F-4D97-AF65-F5344CB8AC3E}">
        <p14:creationId xmlns:p14="http://schemas.microsoft.com/office/powerpoint/2010/main" val="18941675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EFF64A51-0B9E-4405-A276-88E23C246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a:extLst>
              <a:ext uri="{FF2B5EF4-FFF2-40B4-BE49-F238E27FC236}">
                <a16:creationId xmlns:a16="http://schemas.microsoft.com/office/drawing/2014/main" id="{6B9B3D5D-FAFA-4C3E-85A7-25E2B5A56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3">
            <a:extLst>
              <a:ext uri="{FF2B5EF4-FFF2-40B4-BE49-F238E27FC236}">
                <a16:creationId xmlns:a16="http://schemas.microsoft.com/office/drawing/2014/main" id="{ABD1EBD0-A060-48EA-BCD1-847EA8790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2254685" y="1152395"/>
            <a:ext cx="3543706" cy="1903956"/>
          </a:xfrm>
        </p:spPr>
        <p:txBody>
          <a:bodyPr anchor="t">
            <a:normAutofit/>
          </a:bodyPr>
          <a:lstStyle/>
          <a:p>
            <a:pPr algn="r"/>
            <a:r>
              <a:rPr lang="en-IN" sz="2800">
                <a:effectLst/>
                <a:latin typeface="Arial" panose="020B0604020202020204" pitchFamily="34" charset="0"/>
                <a:cs typeface="Arial" panose="020B0604020202020204" pitchFamily="34" charset="0"/>
              </a:rPr>
              <a:t>DATA SET</a:t>
            </a:r>
          </a:p>
        </p:txBody>
      </p:sp>
      <p:sp>
        <p:nvSpPr>
          <p:cNvPr id="3" name="Content Placeholder 2">
            <a:extLst>
              <a:ext uri="{FF2B5EF4-FFF2-40B4-BE49-F238E27FC236}">
                <a16:creationId xmlns:a16="http://schemas.microsoft.com/office/drawing/2014/main" id="{3CC5CAD8-6B13-49A3-8D1F-79C9F58A2FCA}"/>
              </a:ext>
            </a:extLst>
          </p:cNvPr>
          <p:cNvSpPr>
            <a:spLocks noGrp="1"/>
          </p:cNvSpPr>
          <p:nvPr>
            <p:ph idx="1"/>
          </p:nvPr>
        </p:nvSpPr>
        <p:spPr>
          <a:xfrm>
            <a:off x="6438471" y="1152395"/>
            <a:ext cx="4895705" cy="3970750"/>
          </a:xfrm>
        </p:spPr>
        <p:txBody>
          <a:bodyPr anchor="t">
            <a:normAutofit/>
          </a:bodyPr>
          <a:lstStyle/>
          <a:p>
            <a:pPr>
              <a:lnSpc>
                <a:spcPct val="90000"/>
              </a:lnSpc>
            </a:pPr>
            <a:r>
              <a:rPr lang="en-US" sz="1500">
                <a:latin typeface="Arial" panose="020B0604020202020204" pitchFamily="34" charset="0"/>
                <a:cs typeface="Arial" panose="020B0604020202020204" pitchFamily="34" charset="0"/>
              </a:rPr>
              <a:t>The data set includes:</a:t>
            </a:r>
          </a:p>
          <a:p>
            <a:pPr marL="109728" indent="0">
              <a:lnSpc>
                <a:spcPct val="90000"/>
              </a:lnSpc>
              <a:buNone/>
            </a:pPr>
            <a:endParaRPr lang="en-US" sz="1500">
              <a:latin typeface="Arial" panose="020B0604020202020204" pitchFamily="34" charset="0"/>
              <a:cs typeface="Arial" panose="020B0604020202020204" pitchFamily="34" charset="0"/>
            </a:endParaRPr>
          </a:p>
          <a:p>
            <a:pPr lvl="1">
              <a:lnSpc>
                <a:spcPct val="90000"/>
              </a:lnSpc>
            </a:pPr>
            <a:r>
              <a:rPr lang="en-US" sz="1500">
                <a:latin typeface="Arial" panose="020B0604020202020204" pitchFamily="34" charset="0"/>
                <a:cs typeface="Arial" panose="020B0604020202020204" pitchFamily="34" charset="0"/>
              </a:rPr>
              <a:t>Malignant: It is the Label column, which includes values 0 and 1, denoting if the comment is malignant or not.</a:t>
            </a:r>
          </a:p>
          <a:p>
            <a:pPr lvl="1">
              <a:lnSpc>
                <a:spcPct val="90000"/>
              </a:lnSpc>
            </a:pPr>
            <a:r>
              <a:rPr lang="en-US" sz="1500">
                <a:latin typeface="Arial" panose="020B0604020202020204" pitchFamily="34" charset="0"/>
                <a:cs typeface="Arial" panose="020B0604020202020204" pitchFamily="34" charset="0"/>
              </a:rPr>
              <a:t>Highly Malignant: It denotes comments that are highly malignant and hurtful.</a:t>
            </a:r>
          </a:p>
          <a:p>
            <a:pPr lvl="1">
              <a:lnSpc>
                <a:spcPct val="90000"/>
              </a:lnSpc>
            </a:pPr>
            <a:r>
              <a:rPr lang="en-US" sz="1500">
                <a:latin typeface="Arial" panose="020B0604020202020204" pitchFamily="34" charset="0"/>
                <a:cs typeface="Arial" panose="020B0604020202020204" pitchFamily="34" charset="0"/>
              </a:rPr>
              <a:t>Rude: It denotes comments that are very rude and offensive.</a:t>
            </a:r>
          </a:p>
          <a:p>
            <a:pPr lvl="1">
              <a:lnSpc>
                <a:spcPct val="90000"/>
              </a:lnSpc>
            </a:pPr>
            <a:r>
              <a:rPr lang="en-US" sz="1500">
                <a:latin typeface="Arial" panose="020B0604020202020204" pitchFamily="34" charset="0"/>
                <a:cs typeface="Arial" panose="020B0604020202020204" pitchFamily="34" charset="0"/>
              </a:rPr>
              <a:t>Threat: It contains indication of the comments that are giving any threat to someone.</a:t>
            </a:r>
          </a:p>
          <a:p>
            <a:pPr lvl="1">
              <a:lnSpc>
                <a:spcPct val="90000"/>
              </a:lnSpc>
            </a:pPr>
            <a:r>
              <a:rPr lang="en-US" sz="1500">
                <a:latin typeface="Arial" panose="020B0604020202020204" pitchFamily="34" charset="0"/>
                <a:cs typeface="Arial" panose="020B0604020202020204" pitchFamily="34" charset="0"/>
              </a:rPr>
              <a:t>Abuse: It is for comments that are abusive in nature.</a:t>
            </a:r>
          </a:p>
        </p:txBody>
      </p:sp>
      <p:sp>
        <p:nvSpPr>
          <p:cNvPr id="4" name="Footer Placeholder 3"/>
          <p:cNvSpPr>
            <a:spLocks noGrp="1"/>
          </p:cNvSpPr>
          <p:nvPr>
            <p:ph type="ftr" sz="quarter" idx="11"/>
          </p:nvPr>
        </p:nvSpPr>
        <p:spPr>
          <a:xfrm>
            <a:off x="1312699" y="5974556"/>
            <a:ext cx="4324044" cy="365125"/>
          </a:xfrm>
        </p:spPr>
        <p:txBody>
          <a:bodyPr>
            <a:normAutofit/>
          </a:bodyPr>
          <a:lstStyle/>
          <a:p>
            <a:pPr>
              <a:spcAft>
                <a:spcPts val="600"/>
              </a:spcAft>
            </a:pPr>
            <a:r>
              <a:rPr lang="en-US">
                <a:solidFill>
                  <a:srgbClr val="FFFFFF"/>
                </a:solidFill>
              </a:rPr>
              <a:t>FLIPROBO TECHNOLOGIES</a:t>
            </a:r>
          </a:p>
        </p:txBody>
      </p:sp>
      <p:sp>
        <p:nvSpPr>
          <p:cNvPr id="5" name="Slide Number Placeholder 4"/>
          <p:cNvSpPr>
            <a:spLocks noGrp="1"/>
          </p:cNvSpPr>
          <p:nvPr>
            <p:ph type="sldNum" sz="quarter" idx="12"/>
          </p:nvPr>
        </p:nvSpPr>
        <p:spPr>
          <a:xfrm>
            <a:off x="10604515" y="5974556"/>
            <a:ext cx="551167" cy="365125"/>
          </a:xfrm>
        </p:spPr>
        <p:txBody>
          <a:bodyPr>
            <a:normAutofit/>
          </a:bodyPr>
          <a:lstStyle/>
          <a:p>
            <a:pPr>
              <a:spcAft>
                <a:spcPts val="600"/>
              </a:spcAft>
            </a:pPr>
            <a:fld id="{73B850FF-6169-4056-8077-06FFA93A5366}" type="slidenum">
              <a:rPr lang="en-US" smtClean="0"/>
              <a:pPr>
                <a:spcAft>
                  <a:spcPts val="600"/>
                </a:spcAft>
              </a:pPr>
              <a:t>5</a:t>
            </a:fld>
            <a:endParaRPr lang="en-US"/>
          </a:p>
        </p:txBody>
      </p:sp>
    </p:spTree>
    <p:extLst>
      <p:ext uri="{BB962C8B-B14F-4D97-AF65-F5344CB8AC3E}">
        <p14:creationId xmlns:p14="http://schemas.microsoft.com/office/powerpoint/2010/main" val="31171100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FF64A51-0B9E-4405-A276-88E23C246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9B3D5D-FAFA-4C3E-85A7-25E2B5A56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BD1EBD0-A060-48EA-BCD1-847EA8790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2254685" y="1152395"/>
            <a:ext cx="3543706" cy="1903956"/>
          </a:xfrm>
        </p:spPr>
        <p:txBody>
          <a:bodyPr anchor="t">
            <a:normAutofit/>
          </a:bodyPr>
          <a:lstStyle/>
          <a:p>
            <a:pPr algn="r"/>
            <a:r>
              <a:rPr lang="en-IN" sz="2800">
                <a:effectLst/>
                <a:latin typeface="Arial" panose="020B0604020202020204" pitchFamily="34" charset="0"/>
                <a:cs typeface="Arial" panose="020B0604020202020204" pitchFamily="34" charset="0"/>
              </a:rPr>
              <a:t>DATA SET</a:t>
            </a:r>
          </a:p>
        </p:txBody>
      </p:sp>
      <p:sp>
        <p:nvSpPr>
          <p:cNvPr id="3" name="Content Placeholder 2">
            <a:extLst>
              <a:ext uri="{FF2B5EF4-FFF2-40B4-BE49-F238E27FC236}">
                <a16:creationId xmlns:a16="http://schemas.microsoft.com/office/drawing/2014/main" id="{3CC5CAD8-6B13-49A3-8D1F-79C9F58A2FCA}"/>
              </a:ext>
            </a:extLst>
          </p:cNvPr>
          <p:cNvSpPr>
            <a:spLocks noGrp="1"/>
          </p:cNvSpPr>
          <p:nvPr>
            <p:ph idx="1"/>
          </p:nvPr>
        </p:nvSpPr>
        <p:spPr>
          <a:xfrm>
            <a:off x="6438471" y="1152395"/>
            <a:ext cx="4895705" cy="3970750"/>
          </a:xfrm>
        </p:spPr>
        <p:txBody>
          <a:bodyPr anchor="t">
            <a:normAutofit/>
          </a:bodyPr>
          <a:lstStyle/>
          <a:p>
            <a:pPr lvl="1"/>
            <a:r>
              <a:rPr lang="en-US" sz="1800">
                <a:latin typeface="Arial" panose="020B0604020202020204" pitchFamily="34" charset="0"/>
                <a:cs typeface="Arial" panose="020B0604020202020204" pitchFamily="34" charset="0"/>
              </a:rPr>
              <a:t>Loathe: It describes the comments which are hateful and loathing in nature.</a:t>
            </a:r>
          </a:p>
          <a:p>
            <a:pPr lvl="1"/>
            <a:r>
              <a:rPr lang="en-US" sz="1800">
                <a:latin typeface="Arial" panose="020B0604020202020204" pitchFamily="34" charset="0"/>
                <a:cs typeface="Arial" panose="020B0604020202020204" pitchFamily="34" charset="0"/>
              </a:rPr>
              <a:t>ID: It includes unique Ids associated with each comment text given.</a:t>
            </a:r>
          </a:p>
          <a:p>
            <a:pPr lvl="1"/>
            <a:r>
              <a:rPr lang="en-US" sz="1800">
                <a:latin typeface="Arial" panose="020B0604020202020204" pitchFamily="34" charset="0"/>
                <a:cs typeface="Arial" panose="020B0604020202020204" pitchFamily="34" charset="0"/>
              </a:rPr>
              <a:t>Comment text: This column contains the comments extracted from various social media platforms.</a:t>
            </a:r>
            <a:endParaRPr lang="en-IN" sz="180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1312699" y="5974556"/>
            <a:ext cx="4324044" cy="365125"/>
          </a:xfrm>
        </p:spPr>
        <p:txBody>
          <a:bodyPr>
            <a:normAutofit/>
          </a:bodyPr>
          <a:lstStyle/>
          <a:p>
            <a:pPr>
              <a:spcAft>
                <a:spcPts val="600"/>
              </a:spcAft>
            </a:pPr>
            <a:r>
              <a:rPr lang="en-US">
                <a:solidFill>
                  <a:srgbClr val="FFFFFF"/>
                </a:solidFill>
              </a:rPr>
              <a:t>FLIPROBO TECHNOLOGIES</a:t>
            </a:r>
          </a:p>
        </p:txBody>
      </p:sp>
      <p:sp>
        <p:nvSpPr>
          <p:cNvPr id="5" name="Slide Number Placeholder 4"/>
          <p:cNvSpPr>
            <a:spLocks noGrp="1"/>
          </p:cNvSpPr>
          <p:nvPr>
            <p:ph type="sldNum" sz="quarter" idx="12"/>
          </p:nvPr>
        </p:nvSpPr>
        <p:spPr>
          <a:xfrm>
            <a:off x="10604515" y="5974556"/>
            <a:ext cx="551167" cy="365125"/>
          </a:xfrm>
        </p:spPr>
        <p:txBody>
          <a:bodyPr>
            <a:normAutofit/>
          </a:bodyPr>
          <a:lstStyle/>
          <a:p>
            <a:pPr>
              <a:spcAft>
                <a:spcPts val="600"/>
              </a:spcAft>
            </a:pPr>
            <a:fld id="{73B850FF-6169-4056-8077-06FFA93A5366}" type="slidenum">
              <a:rPr lang="en-US" smtClean="0"/>
              <a:pPr>
                <a:spcAft>
                  <a:spcPts val="600"/>
                </a:spcAft>
              </a:pPr>
              <a:t>6</a:t>
            </a:fld>
            <a:endParaRPr lang="en-US"/>
          </a:p>
        </p:txBody>
      </p:sp>
    </p:spTree>
    <p:extLst>
      <p:ext uri="{BB962C8B-B14F-4D97-AF65-F5344CB8AC3E}">
        <p14:creationId xmlns:p14="http://schemas.microsoft.com/office/powerpoint/2010/main" val="28448024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D58CC35-7270-4AD2-8792-2D2E934CD6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7" name="Freeform 6">
              <a:extLst>
                <a:ext uri="{FF2B5EF4-FFF2-40B4-BE49-F238E27FC236}">
                  <a16:creationId xmlns:a16="http://schemas.microsoft.com/office/drawing/2014/main" id="{03BC05D6-945D-49D6-AD12-785A6998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8" name="Freeform 7">
              <a:extLst>
                <a:ext uri="{FF2B5EF4-FFF2-40B4-BE49-F238E27FC236}">
                  <a16:creationId xmlns:a16="http://schemas.microsoft.com/office/drawing/2014/main" id="{6A42BEE3-F173-4D31-9A98-D9577034A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 name="Freeform 9">
              <a:extLst>
                <a:ext uri="{FF2B5EF4-FFF2-40B4-BE49-F238E27FC236}">
                  <a16:creationId xmlns:a16="http://schemas.microsoft.com/office/drawing/2014/main" id="{BD131322-78B2-4EAC-961C-DC16216EC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 name="Freeform 10">
              <a:extLst>
                <a:ext uri="{FF2B5EF4-FFF2-40B4-BE49-F238E27FC236}">
                  <a16:creationId xmlns:a16="http://schemas.microsoft.com/office/drawing/2014/main" id="{5A685BC6-9921-44E3-86D9-D15AB6393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 name="Freeform 11">
              <a:extLst>
                <a:ext uri="{FF2B5EF4-FFF2-40B4-BE49-F238E27FC236}">
                  <a16:creationId xmlns:a16="http://schemas.microsoft.com/office/drawing/2014/main" id="{99E9A136-C426-4D4A-9ACE-AA69BB7FD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2">
              <a:extLst>
                <a:ext uri="{FF2B5EF4-FFF2-40B4-BE49-F238E27FC236}">
                  <a16:creationId xmlns:a16="http://schemas.microsoft.com/office/drawing/2014/main" id="{D55B2D10-C6DF-4033-940F-915CFDAE5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2188100" y="447855"/>
            <a:ext cx="3486073" cy="1082298"/>
          </a:xfrm>
        </p:spPr>
        <p:txBody>
          <a:bodyPr vert="horz" lIns="91440" tIns="45720" rIns="91440" bIns="45720" rtlCol="0" anchor="b">
            <a:normAutofit/>
          </a:bodyPr>
          <a:lstStyle/>
          <a:p>
            <a:pPr algn="r"/>
            <a:r>
              <a:rPr lang="en-US" sz="6000" dirty="0"/>
              <a:t>DATA SET</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bwMode="auto">
          <a:xfrm>
            <a:off x="3074524" y="1708733"/>
            <a:ext cx="3683140" cy="278288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1" name="Picture 10" descr="Graphical user interface, text, application&#10;&#10;Description automatically generated">
            <a:extLst>
              <a:ext uri="{FF2B5EF4-FFF2-40B4-BE49-F238E27FC236}">
                <a16:creationId xmlns:a16="http://schemas.microsoft.com/office/drawing/2014/main" id="{3454C581-D9E5-4BBF-83F0-0057DDF80AE3}"/>
              </a:ext>
            </a:extLst>
          </p:cNvPr>
          <p:cNvPicPr>
            <a:picLocks noChangeAspect="1"/>
          </p:cNvPicPr>
          <p:nvPr/>
        </p:nvPicPr>
        <p:blipFill rotWithShape="1">
          <a:blip r:embed="rId4">
            <a:extLst>
              <a:ext uri="{28A0092B-C50C-407E-A947-70E740481C1C}">
                <a14:useLocalDpi xmlns:a14="http://schemas.microsoft.com/office/drawing/2010/main" val="0"/>
              </a:ext>
            </a:extLst>
          </a:blip>
          <a:srcRect l="21930" t="34383" r="53179" b="27214"/>
          <a:stretch/>
        </p:blipFill>
        <p:spPr>
          <a:xfrm>
            <a:off x="7321315" y="249614"/>
            <a:ext cx="4332068" cy="232848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Footer Placeholder 3"/>
          <p:cNvSpPr>
            <a:spLocks noGrp="1"/>
          </p:cNvSpPr>
          <p:nvPr>
            <p:ph type="ftr" sz="quarter" idx="11"/>
          </p:nvPr>
        </p:nvSpPr>
        <p:spPr>
          <a:xfrm>
            <a:off x="4004060" y="6492875"/>
            <a:ext cx="4324044"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5" name="Slide Number Placeholder 4"/>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7</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7206A0ED-1A9C-49C1-91D1-6E0FF993B220}"/>
              </a:ext>
            </a:extLst>
          </p:cNvPr>
          <p:cNvPicPr>
            <a:picLocks noChangeAspect="1"/>
          </p:cNvPicPr>
          <p:nvPr/>
        </p:nvPicPr>
        <p:blipFill rotWithShape="1">
          <a:blip r:embed="rId5">
            <a:extLst>
              <a:ext uri="{28A0092B-C50C-407E-A947-70E740481C1C}">
                <a14:useLocalDpi xmlns:a14="http://schemas.microsoft.com/office/drawing/2010/main" val="0"/>
              </a:ext>
            </a:extLst>
          </a:blip>
          <a:srcRect l="21646" t="27622" r="34019" b="-1986"/>
          <a:stretch/>
        </p:blipFill>
        <p:spPr>
          <a:xfrm>
            <a:off x="6956385" y="2778125"/>
            <a:ext cx="4838217" cy="40798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70707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circuit board">
            <a:extLst>
              <a:ext uri="{FF2B5EF4-FFF2-40B4-BE49-F238E27FC236}">
                <a16:creationId xmlns:a16="http://schemas.microsoft.com/office/drawing/2014/main" id="{CE74E7B2-7B53-4C5A-BFC8-AC237C3543A7}"/>
              </a:ext>
            </a:extLst>
          </p:cNvPr>
          <p:cNvPicPr>
            <a:picLocks noChangeAspect="1"/>
          </p:cNvPicPr>
          <p:nvPr/>
        </p:nvPicPr>
        <p:blipFill rotWithShape="1">
          <a:blip r:embed="rId3"/>
          <a:srcRect t="7865" b="7865"/>
          <a:stretch/>
        </p:blipFill>
        <p:spPr>
          <a:xfrm>
            <a:off x="20" y="10"/>
            <a:ext cx="12191980" cy="6857990"/>
          </a:xfrm>
          <a:prstGeom prst="rect">
            <a:avLst/>
          </a:prstGeom>
        </p:spPr>
      </p:pic>
      <p:sp>
        <p:nvSpPr>
          <p:cNvPr id="26" name="Freeform 15">
            <a:extLst>
              <a:ext uri="{FF2B5EF4-FFF2-40B4-BE49-F238E27FC236}">
                <a16:creationId xmlns:a16="http://schemas.microsoft.com/office/drawing/2014/main" id="{AAAE29C6-F6DD-4D29-805A-6C214EA9C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685800" y="685800"/>
            <a:ext cx="7391400" cy="1176867"/>
          </a:xfrm>
        </p:spPr>
        <p:txBody>
          <a:bodyPr vert="horz" lIns="91440" tIns="45720" rIns="91440" bIns="45720" rtlCol="0" anchor="ctr">
            <a:normAutofit/>
          </a:bodyPr>
          <a:lstStyle/>
          <a:p>
            <a:r>
              <a:rPr lang="en-US" dirty="0">
                <a:solidFill>
                  <a:schemeClr val="bg1"/>
                </a:solidFill>
                <a:latin typeface="Algerian" panose="04020705040A02060702" pitchFamily="82" charset="0"/>
              </a:rPr>
              <a:t>DATA PRE-PROCESSING</a:t>
            </a:r>
          </a:p>
        </p:txBody>
      </p:sp>
      <p:sp>
        <p:nvSpPr>
          <p:cNvPr id="3" name="Rectangle 2"/>
          <p:cNvSpPr/>
          <p:nvPr/>
        </p:nvSpPr>
        <p:spPr>
          <a:xfrm>
            <a:off x="685799" y="1888067"/>
            <a:ext cx="7391401" cy="3970866"/>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sz="3200" dirty="0">
                <a:solidFill>
                  <a:schemeClr val="bg1"/>
                </a:solidFill>
                <a:latin typeface="Amasis MT Pro Black" panose="02040A04050005020304" pitchFamily="18" charset="0"/>
              </a:rPr>
              <a:t>Cleaning the data set</a:t>
            </a:r>
          </a:p>
        </p:txBody>
      </p:sp>
      <p:sp>
        <p:nvSpPr>
          <p:cNvPr id="4" name="Footer Placeholder 3"/>
          <p:cNvSpPr>
            <a:spLocks noGrp="1"/>
          </p:cNvSpPr>
          <p:nvPr>
            <p:ph type="ftr" sz="quarter" idx="11"/>
          </p:nvPr>
        </p:nvSpPr>
        <p:spPr>
          <a:xfrm>
            <a:off x="946674" y="5883275"/>
            <a:ext cx="5581126" cy="365125"/>
          </a:xfrm>
        </p:spPr>
        <p:txBody>
          <a:bodyPr vert="horz" lIns="91440" tIns="45720" rIns="91440" bIns="45720" rtlCol="0" anchor="ctr">
            <a:normAutofit/>
          </a:bodyPr>
          <a:lstStyle/>
          <a:p>
            <a:pPr defTabSz="914400">
              <a:spcAft>
                <a:spcPts val="600"/>
              </a:spcAft>
            </a:pPr>
            <a:r>
              <a:rPr lang="en-US" b="0" i="0" kern="1200">
                <a:solidFill>
                  <a:schemeClr val="bg1"/>
                </a:solidFill>
                <a:effectLst/>
                <a:latin typeface="+mn-lt"/>
                <a:ea typeface="+mn-ea"/>
                <a:cs typeface="+mn-cs"/>
              </a:rPr>
              <a:t>FLIPROBO TECHNOLOGIES</a:t>
            </a:r>
          </a:p>
        </p:txBody>
      </p:sp>
      <p:grpSp>
        <p:nvGrpSpPr>
          <p:cNvPr id="28" name="Group 27">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29"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Slide Number Placeholder 4"/>
          <p:cNvSpPr>
            <a:spLocks noGrp="1"/>
          </p:cNvSpPr>
          <p:nvPr>
            <p:ph type="sldNum" sz="quarter" idx="12"/>
          </p:nvPr>
        </p:nvSpPr>
        <p:spPr>
          <a:xfrm>
            <a:off x="7947025" y="5892531"/>
            <a:ext cx="551167" cy="365125"/>
          </a:xfrm>
        </p:spPr>
        <p:txBody>
          <a:bodyPr vert="horz" lIns="91440" tIns="45720" rIns="91440" bIns="45720" rtlCol="0" anchor="ctr">
            <a:normAutofit/>
          </a:bodyPr>
          <a:lstStyle/>
          <a:p>
            <a:pPr defTabSz="914400">
              <a:spcAft>
                <a:spcPts val="600"/>
              </a:spcAft>
            </a:pPr>
            <a:fld id="{73B850FF-6169-4056-8077-06FFA93A5366}" type="slidenum">
              <a:rPr lang="en-US">
                <a:solidFill>
                  <a:schemeClr val="bg1"/>
                </a:solidFill>
              </a:rPr>
              <a:pPr defTabSz="914400">
                <a:spcAft>
                  <a:spcPts val="600"/>
                </a:spcAft>
              </a:pPr>
              <a:t>8</a:t>
            </a:fld>
            <a:endParaRPr lang="en-US">
              <a:solidFill>
                <a:schemeClr val="bg1"/>
              </a:solidFill>
            </a:endParaRPr>
          </a:p>
        </p:txBody>
      </p:sp>
    </p:spTree>
    <p:extLst>
      <p:ext uri="{BB962C8B-B14F-4D97-AF65-F5344CB8AC3E}">
        <p14:creationId xmlns:p14="http://schemas.microsoft.com/office/powerpoint/2010/main" val="31062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AD85B26-1ACF-4F7B-B840-AF3836B92BB8}"/>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dirty="0"/>
              <a:t>DATA PRE- PROCESSING</a:t>
            </a:r>
          </a:p>
        </p:txBody>
      </p:sp>
      <p:sp>
        <p:nvSpPr>
          <p:cNvPr id="3" name="Rectangle 2"/>
          <p:cNvSpPr/>
          <p:nvPr/>
        </p:nvSpPr>
        <p:spPr>
          <a:xfrm>
            <a:off x="1484310" y="2666999"/>
            <a:ext cx="2812387" cy="3124201"/>
          </a:xfrm>
          <a:prstGeom prst="rect">
            <a:avLst/>
          </a:prstGeom>
        </p:spPr>
        <p:txBody>
          <a:bodyPr vert="horz" lIns="91440" tIns="45720" rIns="91440" bIns="45720" rtlCol="0" anchor="ctr">
            <a:normAutofit/>
          </a:bodyPr>
          <a:lstStyle/>
          <a:p>
            <a:pPr>
              <a:spcBef>
                <a:spcPct val="20000"/>
              </a:spcBef>
              <a:spcAft>
                <a:spcPts val="600"/>
              </a:spcAft>
              <a:buClr>
                <a:schemeClr val="accent1">
                  <a:lumMod val="75000"/>
                </a:schemeClr>
              </a:buClr>
              <a:buSzPct val="145000"/>
              <a:buFont typeface="Arial"/>
              <a:buChar char="•"/>
            </a:pPr>
            <a:r>
              <a:rPr lang="en-US"/>
              <a:t>Checking for Null Values</a:t>
            </a:r>
          </a:p>
        </p:txBody>
      </p:sp>
      <p:sp>
        <p:nvSpPr>
          <p:cNvPr id="4" name="Footer Placeholder 3"/>
          <p:cNvSpPr>
            <a:spLocks noGrp="1"/>
          </p:cNvSpPr>
          <p:nvPr>
            <p:ph type="ftr" sz="quarter" idx="11"/>
          </p:nvPr>
        </p:nvSpPr>
        <p:spPr>
          <a:xfrm>
            <a:off x="2572279" y="5883275"/>
            <a:ext cx="7084177"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FLIPROBO TECHNOLOGIES</a:t>
            </a:r>
          </a:p>
        </p:txBody>
      </p:sp>
      <p:sp>
        <p:nvSpPr>
          <p:cNvPr id="5" name="Slide Number Placeholder 4"/>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73B850FF-6169-4056-8077-06FFA93A5366}" type="slidenum">
              <a:rPr lang="en-US" smtClean="0"/>
              <a:pPr defTabSz="914400">
                <a:spcAft>
                  <a:spcPts val="600"/>
                </a:spcAft>
              </a:pPr>
              <a:t>9</a:t>
            </a:fld>
            <a:endParaRPr lang="en-US"/>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with medium confidence">
            <a:extLst>
              <a:ext uri="{FF2B5EF4-FFF2-40B4-BE49-F238E27FC236}">
                <a16:creationId xmlns:a16="http://schemas.microsoft.com/office/drawing/2014/main" id="{8F181204-CAC2-48BC-99B2-C6DC9A238410}"/>
              </a:ext>
            </a:extLst>
          </p:cNvPr>
          <p:cNvPicPr>
            <a:picLocks noChangeAspect="1"/>
          </p:cNvPicPr>
          <p:nvPr/>
        </p:nvPicPr>
        <p:blipFill rotWithShape="1">
          <a:blip r:embed="rId3">
            <a:extLst>
              <a:ext uri="{28A0092B-C50C-407E-A947-70E740481C1C}">
                <a14:useLocalDpi xmlns:a14="http://schemas.microsoft.com/office/drawing/2010/main" val="0"/>
              </a:ext>
            </a:extLst>
          </a:blip>
          <a:srcRect l="21137" t="34403" r="49359" b="18215"/>
          <a:stretch/>
        </p:blipFill>
        <p:spPr>
          <a:xfrm>
            <a:off x="5182791" y="1011765"/>
            <a:ext cx="5754181" cy="4546708"/>
          </a:xfrm>
          <a:prstGeom prst="rect">
            <a:avLst/>
          </a:prstGeom>
        </p:spPr>
      </p:pic>
    </p:spTree>
    <p:extLst>
      <p:ext uri="{BB962C8B-B14F-4D97-AF65-F5344CB8AC3E}">
        <p14:creationId xmlns:p14="http://schemas.microsoft.com/office/powerpoint/2010/main" val="449224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3185</TotalTime>
  <Words>1037</Words>
  <Application>Microsoft Office PowerPoint</Application>
  <PresentationFormat>Widescreen</PresentationFormat>
  <Paragraphs>161</Paragraphs>
  <Slides>42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Algerian</vt:lpstr>
      <vt:lpstr>Amasis MT Pro Black</vt:lpstr>
      <vt:lpstr>Arial</vt:lpstr>
      <vt:lpstr>Calibri</vt:lpstr>
      <vt:lpstr>Corbel</vt:lpstr>
      <vt:lpstr>Helvetica Neue</vt:lpstr>
      <vt:lpstr>Parallax</vt:lpstr>
      <vt:lpstr>PowerPoint Presentation</vt:lpstr>
      <vt:lpstr>BUSINESS PROBLEM FRAMING</vt:lpstr>
      <vt:lpstr>BUSINESS PROBLEM FRAMING</vt:lpstr>
      <vt:lpstr>ANALYTICAL PROBLEM FRAMING</vt:lpstr>
      <vt:lpstr>DATA SET</vt:lpstr>
      <vt:lpstr>DATA SET</vt:lpstr>
      <vt:lpstr>DATA SET</vt:lpstr>
      <vt:lpstr>DATA PRE-PROCESSING</vt:lpstr>
      <vt:lpstr>DATA PRE- PROCESSING</vt:lpstr>
      <vt:lpstr>PowerPoint Presentation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WORD-CLOUDS</vt:lpstr>
      <vt:lpstr>PowerPoint Presentation</vt:lpstr>
      <vt:lpstr>PowerPoint Presentation</vt:lpstr>
      <vt:lpstr>ADDED NEW FEATURE – COMMENT LABEL</vt:lpstr>
      <vt:lpstr>Model Building</vt:lpstr>
      <vt:lpstr>MODEL PREPRATION</vt:lpstr>
      <vt:lpstr>MODEL PREPRATION</vt:lpstr>
      <vt:lpstr>MODEL OUTPUT</vt:lpstr>
      <vt:lpstr>MODEL OUTPUT</vt:lpstr>
      <vt:lpstr>MODEL OUTPUT</vt:lpstr>
      <vt:lpstr>MODEL OUTPUT</vt:lpstr>
      <vt:lpstr>MODEL OUTPUT</vt:lpstr>
      <vt:lpstr>MODEL OUTPUT</vt:lpstr>
      <vt:lpstr>PowerPoint Presentation</vt:lpstr>
      <vt:lpstr>MODEL SCORES SUMMARY</vt:lpstr>
      <vt:lpstr>MODEL OUTPUT</vt:lpstr>
      <vt:lpstr>FINAL MODEL</vt:lpstr>
      <vt:lpstr>FINAL MODEL</vt:lpstr>
      <vt:lpstr>FINAL MODEL</vt:lpstr>
      <vt:lpstr>PREDICTED VALUES</vt:lpstr>
      <vt:lpstr>PREDICTED VALUES</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HOUSE PRICE PREDICTION</dc:title>
  <dc:creator>Naina Joshi</dc:creator>
  <cp:lastModifiedBy>Dinesh Chand Sanwal</cp:lastModifiedBy>
  <cp:revision>89</cp:revision>
  <dcterms:created xsi:type="dcterms:W3CDTF">2021-02-20T08:27:27Z</dcterms:created>
  <dcterms:modified xsi:type="dcterms:W3CDTF">2021-07-17T13:11:04Z</dcterms:modified>
</cp:coreProperties>
</file>